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05802"/>
          </a:xfrm>
          <a:prstGeom prst="rect">
            <a:avLst/>
          </a:prstGeom>
          <a:solidFill>
            <a:srgbClr val="0F172A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3" b="-3"/>
          <a:stretch/>
        </p:blipFill>
        <p:spPr>
          <a:xfrm>
            <a:off x="6096305" y="1143000"/>
            <a:ext cx="5790895" cy="43434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28600" y="1230782"/>
            <a:ext cx="75895" cy="1914754"/>
          </a:xfrm>
          <a:prstGeom prst="roundRect">
            <a:avLst>
              <a:gd name="adj" fmla="val 1204822"/>
            </a:avLst>
          </a:prstGeom>
          <a:solidFill>
            <a:srgbClr val="3B82F6">
              <a:alpha val="80000"/>
            </a:srgbClr>
          </a:solidFill>
          <a:ln/>
        </p:spPr>
      </p:sp>
      <p:sp>
        <p:nvSpPr>
          <p:cNvPr id="5" name="Text 2"/>
          <p:cNvSpPr txBox="1"/>
          <p:nvPr/>
        </p:nvSpPr>
        <p:spPr>
          <a:xfrm>
            <a:off x="381305" y="1212494"/>
            <a:ext cx="972007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spc="-60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Vyomchara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457200" y="1459382"/>
            <a:ext cx="914400" cy="38405"/>
          </a:xfrm>
          <a:prstGeom prst="roundRect">
            <a:avLst>
              <a:gd name="adj" fmla="val 2380940"/>
            </a:avLst>
          </a:prstGeom>
          <a:solidFill>
            <a:srgbClr val="3B82F6"/>
          </a:solidFill>
          <a:ln/>
        </p:spPr>
      </p:sp>
      <p:sp>
        <p:nvSpPr>
          <p:cNvPr id="7" name="Text 4"/>
          <p:cNvSpPr txBox="1"/>
          <p:nvPr/>
        </p:nvSpPr>
        <p:spPr>
          <a:xfrm>
            <a:off x="457200" y="1745590"/>
            <a:ext cx="2638958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dirty="0">
                <a:solidFill>
                  <a:srgbClr val="F3F4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Integrated</a:t>
            </a:r>
            <a:endParaRPr lang="en-US" sz="2700" dirty="0"/>
          </a:p>
        </p:txBody>
      </p:sp>
      <p:sp>
        <p:nvSpPr>
          <p:cNvPr id="8" name="Shape 5"/>
          <p:cNvSpPr/>
          <p:nvPr/>
        </p:nvSpPr>
        <p:spPr>
          <a:xfrm>
            <a:off x="2832811" y="1745590"/>
            <a:ext cx="2247595" cy="418795"/>
          </a:xfrm>
          <a:prstGeom prst="roundRect">
            <a:avLst>
              <a:gd name="adj" fmla="val 19849"/>
            </a:avLst>
          </a:prstGeom>
          <a:solidFill>
            <a:srgbClr val="1E3A8A">
              <a:alpha val="30000"/>
            </a:srgbClr>
          </a:solidFill>
          <a:ln/>
        </p:spPr>
      </p:sp>
      <p:sp>
        <p:nvSpPr>
          <p:cNvPr id="9" name="Text 6"/>
          <p:cNvSpPr txBox="1"/>
          <p:nvPr/>
        </p:nvSpPr>
        <p:spPr>
          <a:xfrm>
            <a:off x="2909621" y="1745590"/>
            <a:ext cx="235275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Platform</a:t>
            </a:r>
            <a:endParaRPr lang="en-US" sz="2700" dirty="0"/>
          </a:p>
        </p:txBody>
      </p:sp>
      <p:sp>
        <p:nvSpPr>
          <p:cNvPr id="10" name="Text 7"/>
          <p:cNvSpPr txBox="1"/>
          <p:nvPr/>
        </p:nvSpPr>
        <p:spPr>
          <a:xfrm>
            <a:off x="457200" y="1745590"/>
            <a:ext cx="5229454" cy="896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dirty="0">
                <a:solidFill>
                  <a:srgbClr val="F3F4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Modernize India's</a:t>
            </a:r>
            <a:endParaRPr lang="en-US" sz="2700" dirty="0"/>
          </a:p>
        </p:txBody>
      </p:sp>
      <p:sp>
        <p:nvSpPr>
          <p:cNvPr id="11" name="Shape 8"/>
          <p:cNvSpPr/>
          <p:nvPr/>
        </p:nvSpPr>
        <p:spPr>
          <a:xfrm>
            <a:off x="457200" y="3111703"/>
            <a:ext cx="4276649" cy="3840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457200" y="2216506"/>
            <a:ext cx="4534510" cy="896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3F4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Mining Sector</a:t>
            </a:r>
            <a:endParaRPr lang="en-US" sz="2700" dirty="0"/>
          </a:p>
        </p:txBody>
      </p:sp>
      <p:sp>
        <p:nvSpPr>
          <p:cNvPr id="13" name="Shape 10"/>
          <p:cNvSpPr/>
          <p:nvPr/>
        </p:nvSpPr>
        <p:spPr>
          <a:xfrm>
            <a:off x="533095" y="3750869"/>
            <a:ext cx="5333695" cy="1723644"/>
          </a:xfrm>
          <a:prstGeom prst="roundRect">
            <a:avLst>
              <a:gd name="adj" fmla="val 3517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457200" y="3674059"/>
            <a:ext cx="5333695" cy="1723644"/>
          </a:xfrm>
          <a:prstGeom prst="roundRect">
            <a:avLst>
              <a:gd name="adj" fmla="val 3517"/>
            </a:avLst>
          </a:prstGeom>
          <a:noFill/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-57" r="-57" t="0" b="0"/>
          <a:stretch/>
        </p:blipFill>
        <p:spPr>
          <a:xfrm>
            <a:off x="685800" y="3835908"/>
            <a:ext cx="400507" cy="457200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761695" y="3912718"/>
            <a:ext cx="4934102" cy="1248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i="1" dirty="0">
                <a:solidFill>
                  <a:srgbClr val="E5E7EB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"India's mining sector is the bedrock of our economy, but it's built on a</a:t>
            </a:r>
            <a:pPr algn="l" indent="0" marL="0">
              <a:buNone/>
            </a:pPr>
            <a:r>
              <a:rPr lang="en-US" sz="1500" b="1" i="1" dirty="0">
                <a:solidFill>
                  <a:srgbClr val="E5E7EB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fractured digital foundation</a:t>
            </a:r>
            <a:pPr algn="l" indent="0" marL="0">
              <a:buNone/>
            </a:pPr>
            <a:r>
              <a:rPr lang="en-US" sz="1500" i="1" dirty="0">
                <a:solidFill>
                  <a:srgbClr val="E5E7EB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. We are</a:t>
            </a:r>
            <a:pPr algn="l" indent="0" marL="0">
              <a:buNone/>
            </a:pPr>
            <a:r>
              <a:rPr lang="en-US" sz="1800" b="1" i="1" dirty="0">
                <a:solidFill>
                  <a:srgbClr val="FFFFFF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Vyomchara</a:t>
            </a:r>
            <a:pPr algn="l" indent="0" marL="0">
              <a:buNone/>
            </a:pPr>
            <a:r>
              <a:rPr lang="en-US" sz="1500" i="1" dirty="0">
                <a:solidFill>
                  <a:srgbClr val="E5E7EB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, and we are building the</a:t>
            </a:r>
            <a:pPr algn="l" indent="0" marL="0">
              <a:buNone/>
            </a:pPr>
            <a:r>
              <a:rPr lang="en-US" sz="1500" b="1" i="1" dirty="0">
                <a:solidFill>
                  <a:srgbClr val="60A5FA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unified intelligence layer</a:t>
            </a:r>
            <a:pPr algn="l" indent="0" marL="0">
              <a:buNone/>
            </a:pPr>
            <a:r>
              <a:rPr lang="en-US" sz="1500" i="1" dirty="0">
                <a:solidFill>
                  <a:srgbClr val="E5E7EB"/>
                </a:solidFill>
                <a:latin typeface="ui-serif" pitchFamily="34" charset="0"/>
                <a:ea typeface="ui-serif" pitchFamily="34" charset="-122"/>
                <a:cs typeface="ui-serif" pitchFamily="34" charset="-120"/>
              </a:rPr>
              <a:t>for the mine of the future."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304495" y="304495"/>
            <a:ext cx="2247595" cy="647395"/>
          </a:xfrm>
          <a:prstGeom prst="rect">
            <a:avLst/>
          </a:prstGeom>
          <a:solidFill>
            <a:srgbClr val="1E3A8A">
              <a:alpha val="40000"/>
            </a:srgbClr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8" name="Shape 14"/>
          <p:cNvSpPr/>
          <p:nvPr/>
        </p:nvSpPr>
        <p:spPr>
          <a:xfrm>
            <a:off x="304495" y="304495"/>
            <a:ext cx="38405" cy="64739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45" b="-45"/>
          <a:stretch/>
        </p:blipFill>
        <p:spPr>
          <a:xfrm>
            <a:off x="571500" y="514807"/>
            <a:ext cx="256946" cy="228600"/>
          </a:xfrm>
          <a:prstGeom prst="rect">
            <a:avLst/>
          </a:prstGeom>
        </p:spPr>
      </p:pic>
      <p:sp>
        <p:nvSpPr>
          <p:cNvPr id="20" name="Text 15"/>
          <p:cNvSpPr txBox="1"/>
          <p:nvPr/>
        </p:nvSpPr>
        <p:spPr>
          <a:xfrm>
            <a:off x="981151" y="418795"/>
            <a:ext cx="14292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93C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Bharat Innovates</a:t>
            </a:r>
            <a:endParaRPr lang="en-US" sz="900" dirty="0"/>
          </a:p>
        </p:txBody>
      </p:sp>
      <p:sp>
        <p:nvSpPr>
          <p:cNvPr id="21" name="Text 16"/>
          <p:cNvSpPr txBox="1"/>
          <p:nvPr/>
        </p:nvSpPr>
        <p:spPr>
          <a:xfrm>
            <a:off x="981151" y="571500"/>
            <a:ext cx="148590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b="1" spc="-37" kern="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PITCH DECK</a:t>
            </a:r>
            <a:endParaRPr lang="en-US" sz="1500" dirty="0"/>
          </a:p>
        </p:txBody>
      </p:sp>
      <p:sp>
        <p:nvSpPr>
          <p:cNvPr id="22" name="Shape 17"/>
          <p:cNvSpPr/>
          <p:nvPr/>
        </p:nvSpPr>
        <p:spPr>
          <a:xfrm>
            <a:off x="9553651" y="304495"/>
            <a:ext cx="2343607" cy="685800"/>
          </a:xfrm>
          <a:prstGeom prst="roundRect">
            <a:avLst>
              <a:gd name="adj" fmla="val 14815"/>
            </a:avLst>
          </a:prstGeom>
          <a:noFill/>
          <a:ln w="254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3" name="Text 18"/>
          <p:cNvSpPr txBox="1"/>
          <p:nvPr/>
        </p:nvSpPr>
        <p:spPr>
          <a:xfrm>
            <a:off x="10239451" y="437998"/>
            <a:ext cx="149595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45" kern="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Number</a:t>
            </a:r>
            <a:endParaRPr lang="en-US" sz="900" dirty="0"/>
          </a:p>
        </p:txBody>
      </p:sp>
      <p:sp>
        <p:nvSpPr>
          <p:cNvPr id="24" name="Text 19"/>
          <p:cNvSpPr txBox="1"/>
          <p:nvPr/>
        </p:nvSpPr>
        <p:spPr>
          <a:xfrm>
            <a:off x="10239451" y="590702"/>
            <a:ext cx="15526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b="1" spc="75" kern="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BHAR-777023</a:t>
            </a:r>
            <a:endParaRPr lang="en-US" sz="1500" dirty="0"/>
          </a:p>
        </p:txBody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877349" y="555041"/>
            <a:ext cx="171907" cy="171907"/>
          </a:xfrm>
          <a:prstGeom prst="rect">
            <a:avLst/>
          </a:prstGeom>
        </p:spPr>
      </p:pic>
      <p:sp>
        <p:nvSpPr>
          <p:cNvPr id="26" name="Shape 20"/>
          <p:cNvSpPr/>
          <p:nvPr/>
        </p:nvSpPr>
        <p:spPr>
          <a:xfrm>
            <a:off x="9775850" y="5790895"/>
            <a:ext cx="2115007" cy="857707"/>
          </a:xfrm>
          <a:prstGeom prst="roundRect">
            <a:avLst>
              <a:gd name="adj" fmla="val 14215"/>
            </a:avLst>
          </a:prstGeom>
          <a:noFill/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7" name="Text 21"/>
          <p:cNvSpPr txBox="1"/>
          <p:nvPr/>
        </p:nvSpPr>
        <p:spPr>
          <a:xfrm>
            <a:off x="9823399" y="5952744"/>
            <a:ext cx="1905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b="1" spc="120" kern="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On</a:t>
            </a:r>
            <a:endParaRPr lang="en-US" sz="1200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43" b="-43"/>
          <a:stretch/>
        </p:blipFill>
        <p:spPr>
          <a:xfrm>
            <a:off x="9937699" y="6277356"/>
            <a:ext cx="133502" cy="152705"/>
          </a:xfrm>
          <a:prstGeom prst="rect">
            <a:avLst/>
          </a:prstGeom>
        </p:spPr>
      </p:pic>
      <p:sp>
        <p:nvSpPr>
          <p:cNvPr id="29" name="Text 22"/>
          <p:cNvSpPr txBox="1"/>
          <p:nvPr/>
        </p:nvSpPr>
        <p:spPr>
          <a:xfrm>
            <a:off x="10019081" y="6258154"/>
            <a:ext cx="17099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300" b="1" spc="-34" kern="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January 22, 2026</a:t>
            </a:r>
            <a:endParaRPr lang="en-US" sz="1300" dirty="0"/>
          </a:p>
        </p:txBody>
      </p:sp>
      <p:sp>
        <p:nvSpPr>
          <p:cNvPr id="30" name="Shape 23"/>
          <p:cNvSpPr/>
          <p:nvPr/>
        </p:nvSpPr>
        <p:spPr>
          <a:xfrm>
            <a:off x="304495" y="5639105"/>
            <a:ext cx="5781751" cy="1162202"/>
          </a:xfrm>
          <a:prstGeom prst="roundRect">
            <a:avLst>
              <a:gd name="adj" fmla="val 7739"/>
            </a:avLst>
          </a:prstGeom>
          <a:solidFill>
            <a:srgbClr val="1E293B">
              <a:alpha val="7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19049" y="5886907"/>
            <a:ext cx="133502" cy="133502"/>
          </a:xfrm>
          <a:prstGeom prst="rect">
            <a:avLst/>
          </a:prstGeom>
        </p:spPr>
      </p:pic>
      <p:sp>
        <p:nvSpPr>
          <p:cNvPr id="32" name="Text 24"/>
          <p:cNvSpPr txBox="1"/>
          <p:nvPr/>
        </p:nvSpPr>
        <p:spPr>
          <a:xfrm>
            <a:off x="828446" y="5867705"/>
            <a:ext cx="80010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45" kern="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IIT KANPUR</a:t>
            </a:r>
            <a:endParaRPr lang="en-US" sz="900" dirty="0"/>
          </a:p>
        </p:txBody>
      </p:sp>
      <p:sp>
        <p:nvSpPr>
          <p:cNvPr id="33" name="Text 25"/>
          <p:cNvSpPr txBox="1"/>
          <p:nvPr/>
        </p:nvSpPr>
        <p:spPr>
          <a:xfrm>
            <a:off x="1805026" y="5867705"/>
            <a:ext cx="140543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spc="5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FOUNDING TEAM</a:t>
            </a:r>
            <a:endParaRPr lang="en-US" sz="1000" dirty="0"/>
          </a:p>
        </p:txBody>
      </p:sp>
      <p:sp>
        <p:nvSpPr>
          <p:cNvPr id="34" name="Text 26"/>
          <p:cNvSpPr txBox="1"/>
          <p:nvPr/>
        </p:nvSpPr>
        <p:spPr>
          <a:xfrm>
            <a:off x="1076249" y="6289243"/>
            <a:ext cx="80558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Harsh Raj</a:t>
            </a:r>
            <a:endParaRPr lang="en-US" sz="1000" dirty="0"/>
          </a:p>
        </p:txBody>
      </p:sp>
      <p:sp>
        <p:nvSpPr>
          <p:cNvPr id="35" name="Text 27"/>
          <p:cNvSpPr txBox="1"/>
          <p:nvPr/>
        </p:nvSpPr>
        <p:spPr>
          <a:xfrm>
            <a:off x="1076249" y="6455664"/>
            <a:ext cx="79095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Founder, MD</a:t>
            </a:r>
            <a:endParaRPr lang="en-US" sz="900" dirty="0"/>
          </a:p>
        </p:txBody>
      </p:sp>
      <p:sp>
        <p:nvSpPr>
          <p:cNvPr id="36" name="Text 28"/>
          <p:cNvSpPr txBox="1"/>
          <p:nvPr/>
        </p:nvSpPr>
        <p:spPr>
          <a:xfrm>
            <a:off x="2971800" y="6289243"/>
            <a:ext cx="111922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Somu Prajapati</a:t>
            </a:r>
            <a:endParaRPr lang="en-US" sz="1000" dirty="0"/>
          </a:p>
        </p:txBody>
      </p:sp>
      <p:sp>
        <p:nvSpPr>
          <p:cNvPr id="37" name="Text 29"/>
          <p:cNvSpPr txBox="1"/>
          <p:nvPr/>
        </p:nvSpPr>
        <p:spPr>
          <a:xfrm>
            <a:off x="2971800" y="6455664"/>
            <a:ext cx="11055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Co-Founder, CTO</a:t>
            </a:r>
            <a:endParaRPr lang="en-US" sz="900" dirty="0"/>
          </a:p>
        </p:txBody>
      </p:sp>
      <p:sp>
        <p:nvSpPr>
          <p:cNvPr id="38" name="Text 30"/>
          <p:cNvSpPr txBox="1"/>
          <p:nvPr/>
        </p:nvSpPr>
        <p:spPr>
          <a:xfrm>
            <a:off x="4866437" y="6289243"/>
            <a:ext cx="81473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Sahil Dhull</a:t>
            </a:r>
            <a:endParaRPr lang="en-US" sz="1000" dirty="0"/>
          </a:p>
        </p:txBody>
      </p:sp>
      <p:sp>
        <p:nvSpPr>
          <p:cNvPr id="39" name="Text 31"/>
          <p:cNvSpPr txBox="1"/>
          <p:nvPr/>
        </p:nvSpPr>
        <p:spPr>
          <a:xfrm>
            <a:off x="4866437" y="6455664"/>
            <a:ext cx="80010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 of AI</a:t>
            </a:r>
            <a:endParaRPr lang="en-US" sz="900" dirty="0"/>
          </a:p>
        </p:txBody>
      </p:sp>
      <p:pic>
        <p:nvPicPr>
          <p:cNvPr id="40" name="Image 6" descr="preencoded.png">    </p:cNvPr>
          <p:cNvPicPr>
            <a:picLocks noChangeAspect="1"/>
          </p:cNvPicPr>
          <p:nvPr/>
        </p:nvPicPr>
        <p:blipFill>
          <a:blip r:embed="rId7"/>
          <a:srcRect l="21875" r="21875" t="0" b="0"/>
          <a:stretch/>
        </p:blipFill>
        <p:spPr>
          <a:xfrm>
            <a:off x="504749" y="6219749"/>
            <a:ext cx="457200" cy="457200"/>
          </a:xfrm>
          <a:prstGeom prst="rect">
            <a:avLst/>
          </a:prstGeom>
        </p:spPr>
      </p:pic>
      <p:sp>
        <p:nvSpPr>
          <p:cNvPr id="41" name="Shape 32"/>
          <p:cNvSpPr/>
          <p:nvPr/>
        </p:nvSpPr>
        <p:spPr>
          <a:xfrm>
            <a:off x="809244" y="6524244"/>
            <a:ext cx="190195" cy="190195"/>
          </a:xfrm>
          <a:prstGeom prst="roundRect">
            <a:avLst>
              <a:gd name="adj" fmla="val 480770"/>
            </a:avLst>
          </a:prstGeom>
          <a:solidFill>
            <a:srgbClr val="2563EB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4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43" b="-43"/>
          <a:stretch/>
        </p:blipFill>
        <p:spPr>
          <a:xfrm>
            <a:off x="838505" y="6543446"/>
            <a:ext cx="133502" cy="152705"/>
          </a:xfrm>
          <a:prstGeom prst="rect">
            <a:avLst/>
          </a:prstGeom>
        </p:spPr>
      </p:pic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rcRect l="21875" r="21875" t="0" b="0"/>
          <a:stretch/>
        </p:blipFill>
        <p:spPr>
          <a:xfrm>
            <a:off x="2400300" y="6219749"/>
            <a:ext cx="457200" cy="457200"/>
          </a:xfrm>
          <a:prstGeom prst="rect">
            <a:avLst/>
          </a:prstGeom>
        </p:spPr>
      </p:pic>
      <p:sp>
        <p:nvSpPr>
          <p:cNvPr id="44" name="Shape 33"/>
          <p:cNvSpPr/>
          <p:nvPr/>
        </p:nvSpPr>
        <p:spPr>
          <a:xfrm>
            <a:off x="2704795" y="6524244"/>
            <a:ext cx="190195" cy="190195"/>
          </a:xfrm>
          <a:prstGeom prst="roundRect">
            <a:avLst>
              <a:gd name="adj" fmla="val 480770"/>
            </a:avLst>
          </a:prstGeom>
          <a:solidFill>
            <a:srgbClr val="059669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45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2723998" y="6543446"/>
            <a:ext cx="152705" cy="152705"/>
          </a:xfrm>
          <a:prstGeom prst="rect">
            <a:avLst/>
          </a:prstGeom>
        </p:spPr>
      </p:pic>
      <p:pic>
        <p:nvPicPr>
          <p:cNvPr id="46" name="Image 10" descr="preencoded.png">    </p:cNvPr>
          <p:cNvPicPr>
            <a:picLocks noChangeAspect="1"/>
          </p:cNvPicPr>
          <p:nvPr/>
        </p:nvPicPr>
        <p:blipFill>
          <a:blip r:embed="rId11"/>
          <a:srcRect l="21875" r="21875" t="0" b="0"/>
          <a:stretch/>
        </p:blipFill>
        <p:spPr>
          <a:xfrm>
            <a:off x="4294937" y="6219749"/>
            <a:ext cx="457200" cy="457200"/>
          </a:xfrm>
          <a:prstGeom prst="rect">
            <a:avLst/>
          </a:prstGeom>
        </p:spPr>
      </p:pic>
      <p:sp>
        <p:nvSpPr>
          <p:cNvPr id="47" name="Shape 34"/>
          <p:cNvSpPr/>
          <p:nvPr/>
        </p:nvSpPr>
        <p:spPr>
          <a:xfrm>
            <a:off x="4600346" y="6524244"/>
            <a:ext cx="190195" cy="190195"/>
          </a:xfrm>
          <a:prstGeom prst="roundRect">
            <a:avLst>
              <a:gd name="adj" fmla="val 480770"/>
            </a:avLst>
          </a:prstGeom>
          <a:solidFill>
            <a:srgbClr val="7C3AED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48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618634" y="6543446"/>
            <a:ext cx="152705" cy="1527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533949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3" name="Shape 1"/>
          <p:cNvSpPr/>
          <p:nvPr/>
        </p:nvSpPr>
        <p:spPr>
          <a:xfrm>
            <a:off x="761695" y="1004926"/>
            <a:ext cx="923544" cy="228600"/>
          </a:xfrm>
          <a:prstGeom prst="roundRect">
            <a:avLst>
              <a:gd name="adj" fmla="val 266667"/>
            </a:avLst>
          </a:prstGeom>
          <a:solidFill>
            <a:srgbClr val="1F2937"/>
          </a:solidFill>
          <a:ln w="12700">
            <a:solidFill>
              <a:srgbClr val="37415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209751" y="1271016"/>
            <a:ext cx="19202" cy="304495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5" name="Shape 3"/>
          <p:cNvSpPr/>
          <p:nvPr/>
        </p:nvSpPr>
        <p:spPr>
          <a:xfrm>
            <a:off x="3816706" y="1004926"/>
            <a:ext cx="952805" cy="228600"/>
          </a:xfrm>
          <a:prstGeom prst="roundRect">
            <a:avLst>
              <a:gd name="adj" fmla="val 266667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211873" y="1004926"/>
            <a:ext cx="1104595" cy="228600"/>
          </a:xfrm>
          <a:prstGeom prst="roundRect">
            <a:avLst>
              <a:gd name="adj" fmla="val 266667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0146182" y="1004926"/>
            <a:ext cx="1285646" cy="228600"/>
          </a:xfrm>
          <a:prstGeom prst="roundRect">
            <a:avLst>
              <a:gd name="adj" fmla="val 266667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8" name="Text 6"/>
          <p:cNvSpPr txBox="1"/>
          <p:nvPr/>
        </p:nvSpPr>
        <p:spPr>
          <a:xfrm>
            <a:off x="847649" y="1045159"/>
            <a:ext cx="82936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DATA (PB)</a:t>
            </a:r>
            <a:endParaRPr lang="en-US" sz="800" dirty="0"/>
          </a:p>
        </p:txBody>
      </p:sp>
      <p:sp>
        <p:nvSpPr>
          <p:cNvPr id="9" name="Text 7"/>
          <p:cNvSpPr txBox="1"/>
          <p:nvPr/>
        </p:nvSpPr>
        <p:spPr>
          <a:xfrm>
            <a:off x="3902659" y="1045159"/>
            <a:ext cx="857707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PROCESSED (TB)</a:t>
            </a:r>
            <a:endParaRPr lang="en-US" sz="800" dirty="0"/>
          </a:p>
        </p:txBody>
      </p:sp>
      <p:sp>
        <p:nvSpPr>
          <p:cNvPr id="10" name="Text 8"/>
          <p:cNvSpPr txBox="1"/>
          <p:nvPr/>
        </p:nvSpPr>
        <p:spPr>
          <a:xfrm>
            <a:off x="7297826" y="1045159"/>
            <a:ext cx="10104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A78B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INTELLIGENCE (GB)</a:t>
            </a:r>
            <a:endParaRPr lang="en-US" sz="800" dirty="0"/>
          </a:p>
        </p:txBody>
      </p:sp>
      <p:sp>
        <p:nvSpPr>
          <p:cNvPr id="11" name="Text 9"/>
          <p:cNvSpPr txBox="1"/>
          <p:nvPr/>
        </p:nvSpPr>
        <p:spPr>
          <a:xfrm>
            <a:off x="10231222" y="1045159"/>
            <a:ext cx="119146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ACTIONABLE INSIGHTS</a:t>
            </a:r>
            <a:endParaRPr lang="en-US" sz="8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alphaModFix amt="60000"/>
          </a:blip>
          <a:srcRect l="0" r="0" t="0" b="0"/>
          <a:stretch/>
        </p:blipFill>
        <p:spPr>
          <a:xfrm>
            <a:off x="0" y="852221"/>
            <a:ext cx="12191695" cy="4677156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457200" y="4622292"/>
            <a:ext cx="11277295" cy="752551"/>
          </a:xfrm>
          <a:prstGeom prst="roundRect">
            <a:avLst>
              <a:gd name="adj" fmla="val 12304"/>
            </a:avLst>
          </a:prstGeom>
          <a:solidFill>
            <a:srgbClr val="7F1D1D">
              <a:alpha val="30000"/>
            </a:srgbClr>
          </a:solidFill>
          <a:ln w="25400">
            <a:solidFill>
              <a:srgbClr val="EF4444">
                <a:alpha val="60000"/>
              </a:srgbClr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457200" y="1233526"/>
            <a:ext cx="1752905" cy="3238805"/>
          </a:xfrm>
          <a:prstGeom prst="roundRect">
            <a:avLst>
              <a:gd name="adj" fmla="val 3402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22C55E">
                <a:alpha val="30000"/>
              </a:srgbClr>
            </a:solidFill>
            <a:prstDash val="solid"/>
          </a:ln>
          <a:effectLst>
            <a:outerShdw sx="100000" sy="100000" kx="0" ky="0" algn="bl" rotWithShape="0" blurRad="139700" dist="12700" dir="16200000">
              <a:srgbClr val="22c55e">
                <a:alpha val="5000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504749" y="1643177"/>
            <a:ext cx="1657807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-4000" r="-4000" t="0" b="0"/>
          <a:stretch/>
        </p:blipFill>
        <p:spPr>
          <a:xfrm>
            <a:off x="619049" y="1396289"/>
            <a:ext cx="123444" cy="114300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819302" y="1372514"/>
            <a:ext cx="45720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34D3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FIELD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580644" y="1852574"/>
            <a:ext cx="1505102" cy="780898"/>
          </a:xfrm>
          <a:prstGeom prst="roundRect">
            <a:avLst>
              <a:gd name="adj" fmla="val 1142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77240" y="2165299"/>
            <a:ext cx="152705" cy="152705"/>
          </a:xfrm>
          <a:prstGeom prst="rect">
            <a:avLst/>
          </a:prstGeom>
        </p:spPr>
      </p:pic>
      <p:sp>
        <p:nvSpPr>
          <p:cNvPr id="20" name="Text 15"/>
          <p:cNvSpPr txBox="1"/>
          <p:nvPr/>
        </p:nvSpPr>
        <p:spPr>
          <a:xfrm>
            <a:off x="1116482" y="1953158"/>
            <a:ext cx="11146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Voxel Sensor</a:t>
            </a:r>
            <a:endParaRPr lang="en-US" sz="1200" dirty="0"/>
          </a:p>
        </p:txBody>
      </p:sp>
      <p:sp>
        <p:nvSpPr>
          <p:cNvPr id="21" name="Text 16"/>
          <p:cNvSpPr txBox="1"/>
          <p:nvPr/>
        </p:nvSpPr>
        <p:spPr>
          <a:xfrm>
            <a:off x="1116482" y="2144268"/>
            <a:ext cx="11146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Hyperspectral</a:t>
            </a:r>
            <a:endParaRPr lang="en-US" sz="1200" dirty="0"/>
          </a:p>
        </p:txBody>
      </p:sp>
      <p:sp>
        <p:nvSpPr>
          <p:cNvPr id="22" name="Shape 17"/>
          <p:cNvSpPr/>
          <p:nvPr/>
        </p:nvSpPr>
        <p:spPr>
          <a:xfrm>
            <a:off x="1116482" y="2364638"/>
            <a:ext cx="638251" cy="171907"/>
          </a:xfrm>
          <a:prstGeom prst="roundRect">
            <a:avLst>
              <a:gd name="adj" fmla="val 118203"/>
            </a:avLst>
          </a:prstGeom>
          <a:solidFill>
            <a:srgbClr val="22C55E">
              <a:alpha val="20000"/>
            </a:srgbClr>
          </a:solidFill>
          <a:ln w="1270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23" name="Text 18"/>
          <p:cNvSpPr txBox="1"/>
          <p:nvPr/>
        </p:nvSpPr>
        <p:spPr>
          <a:xfrm>
            <a:off x="1171346" y="2389327"/>
            <a:ext cx="600761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4ADE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PROPRIETARY</a:t>
            </a:r>
            <a:endParaRPr lang="en-US" sz="800" dirty="0"/>
          </a:p>
        </p:txBody>
      </p:sp>
      <p:sp>
        <p:nvSpPr>
          <p:cNvPr id="24" name="Shape 19"/>
          <p:cNvSpPr/>
          <p:nvPr/>
        </p:nvSpPr>
        <p:spPr>
          <a:xfrm>
            <a:off x="580644" y="2744114"/>
            <a:ext cx="1505102" cy="590702"/>
          </a:xfrm>
          <a:prstGeom prst="roundRect">
            <a:avLst>
              <a:gd name="adj" fmla="val 1997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180" b="-180"/>
          <a:stretch/>
        </p:blipFill>
        <p:spPr>
          <a:xfrm>
            <a:off x="758038" y="2958998"/>
            <a:ext cx="190195" cy="152705"/>
          </a:xfrm>
          <a:prstGeom prst="rect">
            <a:avLst/>
          </a:prstGeom>
        </p:spPr>
      </p:pic>
      <p:sp>
        <p:nvSpPr>
          <p:cNvPr id="26" name="Text 20"/>
          <p:cNvSpPr txBox="1"/>
          <p:nvPr/>
        </p:nvSpPr>
        <p:spPr>
          <a:xfrm>
            <a:off x="1116482" y="2844698"/>
            <a:ext cx="10387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Drone Fleet</a:t>
            </a:r>
            <a:endParaRPr lang="en-US" sz="1200" dirty="0"/>
          </a:p>
        </p:txBody>
      </p:sp>
      <p:sp>
        <p:nvSpPr>
          <p:cNvPr id="27" name="Text 21"/>
          <p:cNvSpPr txBox="1"/>
          <p:nvPr/>
        </p:nvSpPr>
        <p:spPr>
          <a:xfrm>
            <a:off x="1116482" y="3034894"/>
            <a:ext cx="10387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Autonomous</a:t>
            </a:r>
            <a:endParaRPr lang="en-US" sz="1200" dirty="0"/>
          </a:p>
        </p:txBody>
      </p:sp>
      <p:sp>
        <p:nvSpPr>
          <p:cNvPr id="28" name="Shape 22"/>
          <p:cNvSpPr/>
          <p:nvPr/>
        </p:nvSpPr>
        <p:spPr>
          <a:xfrm>
            <a:off x="580644" y="3440887"/>
            <a:ext cx="1505102" cy="780898"/>
          </a:xfrm>
          <a:prstGeom prst="roundRect">
            <a:avLst>
              <a:gd name="adj" fmla="val 1142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180" b="-180"/>
          <a:stretch/>
        </p:blipFill>
        <p:spPr>
          <a:xfrm>
            <a:off x="758038" y="3751783"/>
            <a:ext cx="190195" cy="152705"/>
          </a:xfrm>
          <a:prstGeom prst="rect">
            <a:avLst/>
          </a:prstGeom>
        </p:spPr>
      </p:pic>
      <p:sp>
        <p:nvSpPr>
          <p:cNvPr id="30" name="Text 23"/>
          <p:cNvSpPr txBox="1"/>
          <p:nvPr/>
        </p:nvSpPr>
        <p:spPr>
          <a:xfrm>
            <a:off x="1116482" y="3541471"/>
            <a:ext cx="99121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 Gateway</a:t>
            </a:r>
            <a:endParaRPr lang="en-US" sz="1200" dirty="0"/>
          </a:p>
        </p:txBody>
      </p:sp>
      <p:sp>
        <p:nvSpPr>
          <p:cNvPr id="31" name="Text 24"/>
          <p:cNvSpPr txBox="1"/>
          <p:nvPr/>
        </p:nvSpPr>
        <p:spPr>
          <a:xfrm>
            <a:off x="1116482" y="3922776"/>
            <a:ext cx="9912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Telemetry</a:t>
            </a:r>
            <a:endParaRPr lang="en-US" sz="1200" dirty="0"/>
          </a:p>
        </p:txBody>
      </p:sp>
      <p:sp>
        <p:nvSpPr>
          <p:cNvPr id="32" name="Shape 25"/>
          <p:cNvSpPr/>
          <p:nvPr/>
        </p:nvSpPr>
        <p:spPr>
          <a:xfrm>
            <a:off x="2361895" y="1233526"/>
            <a:ext cx="800100" cy="3238805"/>
          </a:xfrm>
          <a:prstGeom prst="roundRect">
            <a:avLst>
              <a:gd name="adj" fmla="val 16327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14B8A6">
                <a:alpha val="30000"/>
              </a:srgbClr>
            </a:solidFill>
            <a:prstDash val="solid"/>
          </a:ln>
          <a:effectLst>
            <a:outerShdw sx="100000" sy="100000" kx="0" ky="0" algn="bl" rotWithShape="0" blurRad="139700" dist="12700" dir="16200000">
              <a:srgbClr val="14b8a6">
                <a:alpha val="5000"/>
              </a:srgbClr>
            </a:outerShdw>
          </a:effectLst>
        </p:spPr>
      </p:sp>
      <p:sp>
        <p:nvSpPr>
          <p:cNvPr id="33" name="Shape 26"/>
          <p:cNvSpPr/>
          <p:nvPr/>
        </p:nvSpPr>
        <p:spPr>
          <a:xfrm>
            <a:off x="2371954" y="1604772"/>
            <a:ext cx="780898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34" name="Text 27"/>
          <p:cNvSpPr txBox="1"/>
          <p:nvPr/>
        </p:nvSpPr>
        <p:spPr>
          <a:xfrm>
            <a:off x="2591410" y="1334110"/>
            <a:ext cx="42885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EDGE</a:t>
            </a:r>
            <a:endParaRPr lang="en-US" sz="900" dirty="0"/>
          </a:p>
        </p:txBody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640787" y="2385670"/>
            <a:ext cx="152705" cy="152705"/>
          </a:xfrm>
          <a:prstGeom prst="rect">
            <a:avLst/>
          </a:prstGeom>
        </p:spPr>
      </p:pic>
      <p:sp>
        <p:nvSpPr>
          <p:cNvPr id="36" name="Text 28"/>
          <p:cNvSpPr txBox="1"/>
          <p:nvPr/>
        </p:nvSpPr>
        <p:spPr>
          <a:xfrm>
            <a:off x="2298802" y="2709367"/>
            <a:ext cx="9336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Pre-processing</a:t>
            </a:r>
            <a:endParaRPr lang="en-US" sz="1200" dirty="0"/>
          </a:p>
        </p:txBody>
      </p:sp>
      <p:sp>
        <p:nvSpPr>
          <p:cNvPr id="37" name="Text 29"/>
          <p:cNvSpPr txBox="1"/>
          <p:nvPr/>
        </p:nvSpPr>
        <p:spPr>
          <a:xfrm>
            <a:off x="2235708" y="3204972"/>
            <a:ext cx="105796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Geo-tagging &amp;</a:t>
            </a:r>
            <a:pPr algn="ctr" indent="0" marL="0">
              <a:buNone/>
            </a:pP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Compression</a:t>
            </a:r>
            <a:endParaRPr lang="en-US" sz="1200" dirty="0"/>
          </a:p>
        </p:txBody>
      </p:sp>
      <p:sp>
        <p:nvSpPr>
          <p:cNvPr id="38" name="Shape 30"/>
          <p:cNvSpPr/>
          <p:nvPr/>
        </p:nvSpPr>
        <p:spPr>
          <a:xfrm>
            <a:off x="3314700" y="966521"/>
            <a:ext cx="2200046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39" name="Image 6" descr="preencoded.png">    </p:cNvPr>
          <p:cNvPicPr>
            <a:picLocks noChangeAspect="1"/>
          </p:cNvPicPr>
          <p:nvPr/>
        </p:nvPicPr>
        <p:blipFill>
          <a:blip r:embed="rId7"/>
          <a:srcRect l="-3192" r="-3192" t="0" b="0"/>
          <a:stretch/>
        </p:blipFill>
        <p:spPr>
          <a:xfrm>
            <a:off x="3429000" y="1014070"/>
            <a:ext cx="228600" cy="171907"/>
          </a:xfrm>
          <a:prstGeom prst="rect">
            <a:avLst/>
          </a:prstGeom>
        </p:spPr>
      </p:pic>
      <p:sp>
        <p:nvSpPr>
          <p:cNvPr id="40" name="Text 31"/>
          <p:cNvSpPr txBox="1"/>
          <p:nvPr/>
        </p:nvSpPr>
        <p:spPr>
          <a:xfrm>
            <a:off x="3733495" y="1024128"/>
            <a:ext cx="175290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INFRASTRUCTURE</a:t>
            </a:r>
            <a:endParaRPr lang="en-US" sz="900" dirty="0"/>
          </a:p>
        </p:txBody>
      </p:sp>
      <p:sp>
        <p:nvSpPr>
          <p:cNvPr id="41" name="Shape 32"/>
          <p:cNvSpPr/>
          <p:nvPr/>
        </p:nvSpPr>
        <p:spPr>
          <a:xfrm>
            <a:off x="3314700" y="1233526"/>
            <a:ext cx="4610405" cy="3238805"/>
          </a:xfrm>
          <a:prstGeom prst="roundRect">
            <a:avLst>
              <a:gd name="adj" fmla="val 996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3B82F6">
                <a:alpha val="30000"/>
              </a:srgbClr>
            </a:solidFill>
            <a:prstDash val="solid"/>
          </a:ln>
          <a:effectLst>
            <a:outerShdw sx="100000" sy="100000" kx="0" ky="0" algn="bl" rotWithShape="0" blurRad="139700" dist="12700" dir="16200000">
              <a:srgbClr val="3b82f6">
                <a:alpha val="5000"/>
              </a:srgbClr>
            </a:outerShdw>
          </a:effectLst>
        </p:spPr>
      </p:sp>
      <p:sp>
        <p:nvSpPr>
          <p:cNvPr id="42" name="Shape 33"/>
          <p:cNvSpPr/>
          <p:nvPr/>
        </p:nvSpPr>
        <p:spPr>
          <a:xfrm>
            <a:off x="4848149" y="1356970"/>
            <a:ext cx="9144" cy="2991002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43" name="Shape 34"/>
          <p:cNvSpPr/>
          <p:nvPr/>
        </p:nvSpPr>
        <p:spPr>
          <a:xfrm>
            <a:off x="3438144" y="1797710"/>
            <a:ext cx="1333195" cy="1238098"/>
          </a:xfrm>
          <a:prstGeom prst="roundRect">
            <a:avLst>
              <a:gd name="adj" fmla="val 4545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44" name="Image 7" descr="preencoded.png">    </p:cNvPr>
          <p:cNvPicPr>
            <a:picLocks noChangeAspect="1"/>
          </p:cNvPicPr>
          <p:nvPr/>
        </p:nvPicPr>
        <p:blipFill>
          <a:blip r:embed="rId8"/>
          <a:srcRect l="-1648" r="-1648" t="0" b="0"/>
          <a:stretch/>
        </p:blipFill>
        <p:spPr>
          <a:xfrm>
            <a:off x="4018788" y="1899209"/>
            <a:ext cx="171907" cy="190195"/>
          </a:xfrm>
          <a:prstGeom prst="rect">
            <a:avLst/>
          </a:prstGeom>
        </p:spPr>
      </p:pic>
      <p:sp>
        <p:nvSpPr>
          <p:cNvPr id="45" name="Text 35"/>
          <p:cNvSpPr txBox="1"/>
          <p:nvPr/>
        </p:nvSpPr>
        <p:spPr>
          <a:xfrm>
            <a:off x="3664915" y="2175358"/>
            <a:ext cx="88605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Lake</a:t>
            </a:r>
            <a:endParaRPr lang="en-US" sz="1200" dirty="0"/>
          </a:p>
        </p:txBody>
      </p:sp>
      <p:sp>
        <p:nvSpPr>
          <p:cNvPr id="46" name="Text 36"/>
          <p:cNvSpPr txBox="1"/>
          <p:nvPr/>
        </p:nvSpPr>
        <p:spPr>
          <a:xfrm>
            <a:off x="3762756" y="2460650"/>
            <a:ext cx="6858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BFDB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&amp; Curated</a:t>
            </a:r>
            <a:endParaRPr lang="en-US" sz="1200" dirty="0"/>
          </a:p>
        </p:txBody>
      </p:sp>
      <p:sp>
        <p:nvSpPr>
          <p:cNvPr id="47" name="Shape 37"/>
          <p:cNvSpPr/>
          <p:nvPr/>
        </p:nvSpPr>
        <p:spPr>
          <a:xfrm>
            <a:off x="3438144" y="3105302"/>
            <a:ext cx="1333195" cy="362102"/>
          </a:xfrm>
          <a:prstGeom prst="roundRect">
            <a:avLst>
              <a:gd name="adj" fmla="val 26582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180" b="-180"/>
          <a:stretch/>
        </p:blipFill>
        <p:spPr>
          <a:xfrm>
            <a:off x="3518611" y="3209544"/>
            <a:ext cx="190195" cy="152705"/>
          </a:xfrm>
          <a:prstGeom prst="rect">
            <a:avLst/>
          </a:prstGeom>
        </p:spPr>
      </p:pic>
      <p:sp>
        <p:nvSpPr>
          <p:cNvPr id="49" name="Text 38"/>
          <p:cNvSpPr txBox="1"/>
          <p:nvPr/>
        </p:nvSpPr>
        <p:spPr>
          <a:xfrm>
            <a:off x="3689604" y="3181198"/>
            <a:ext cx="1057961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Inference API</a:t>
            </a:r>
            <a:endParaRPr lang="en-US" sz="1200" dirty="0"/>
          </a:p>
        </p:txBody>
      </p:sp>
      <p:sp>
        <p:nvSpPr>
          <p:cNvPr id="50" name="Shape 39"/>
          <p:cNvSpPr/>
          <p:nvPr/>
        </p:nvSpPr>
        <p:spPr>
          <a:xfrm>
            <a:off x="3438144" y="3543300"/>
            <a:ext cx="1333195" cy="362102"/>
          </a:xfrm>
          <a:prstGeom prst="roundRect">
            <a:avLst>
              <a:gd name="adj" fmla="val 26582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5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3654857" y="3647542"/>
            <a:ext cx="152705" cy="152705"/>
          </a:xfrm>
          <a:prstGeom prst="rect">
            <a:avLst/>
          </a:prstGeom>
        </p:spPr>
      </p:pic>
      <p:sp>
        <p:nvSpPr>
          <p:cNvPr id="52" name="Text 40"/>
          <p:cNvSpPr txBox="1"/>
          <p:nvPr/>
        </p:nvSpPr>
        <p:spPr>
          <a:xfrm>
            <a:off x="3788359" y="3619195"/>
            <a:ext cx="829361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Auth</a:t>
            </a:r>
            <a:endParaRPr lang="en-US" sz="1200" dirty="0"/>
          </a:p>
        </p:txBody>
      </p:sp>
      <p:sp>
        <p:nvSpPr>
          <p:cNvPr id="53" name="Shape 41"/>
          <p:cNvSpPr/>
          <p:nvPr/>
        </p:nvSpPr>
        <p:spPr>
          <a:xfrm>
            <a:off x="4970678" y="1666951"/>
            <a:ext cx="2838298" cy="2371954"/>
          </a:xfrm>
          <a:prstGeom prst="roundRect">
            <a:avLst>
              <a:gd name="adj" fmla="val 1239"/>
            </a:avLst>
          </a:prstGeom>
          <a:solidFill>
            <a:srgbClr val="581C87">
              <a:alpha val="20000"/>
            </a:srgbClr>
          </a:solidFill>
          <a:ln w="25400">
            <a:solidFill>
              <a:srgbClr val="A855F7">
                <a:alpha val="60000"/>
              </a:srgbClr>
            </a:solidFill>
            <a:prstDash val="solid"/>
          </a:ln>
          <a:effectLst>
            <a:outerShdw sx="100000" sy="100000" kx="0" ky="0" algn="bl" rotWithShape="0" blurRad="241300" dist="12700" dir="16200000">
              <a:srgbClr val="a855f7">
                <a:alpha val="15000"/>
              </a:srgbClr>
            </a:outerShdw>
          </a:effectLst>
        </p:spPr>
      </p:sp>
      <p:sp>
        <p:nvSpPr>
          <p:cNvPr id="54" name="Shape 42"/>
          <p:cNvSpPr/>
          <p:nvPr/>
        </p:nvSpPr>
        <p:spPr>
          <a:xfrm>
            <a:off x="8076895" y="1233526"/>
            <a:ext cx="2704795" cy="3238805"/>
          </a:xfrm>
          <a:prstGeom prst="roundRect">
            <a:avLst>
              <a:gd name="adj" fmla="val 1428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06B6D4">
                <a:alpha val="30000"/>
              </a:srgbClr>
            </a:solidFill>
            <a:prstDash val="solid"/>
          </a:ln>
          <a:effectLst>
            <a:outerShdw sx="100000" sy="100000" kx="0" ky="0" algn="bl" rotWithShape="0" blurRad="139700" dist="12700" dir="16200000">
              <a:srgbClr val="06b6d4">
                <a:alpha val="5000"/>
              </a:srgbClr>
            </a:outerShdw>
          </a:effectLst>
        </p:spPr>
      </p:sp>
      <p:sp>
        <p:nvSpPr>
          <p:cNvPr id="55" name="Shape 43"/>
          <p:cNvSpPr/>
          <p:nvPr/>
        </p:nvSpPr>
        <p:spPr>
          <a:xfrm>
            <a:off x="8124444" y="1643177"/>
            <a:ext cx="2609698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56" name="Image 10" descr="preencoded.png">    </p:cNvPr>
          <p:cNvPicPr>
            <a:picLocks noChangeAspect="1"/>
          </p:cNvPicPr>
          <p:nvPr/>
        </p:nvPicPr>
        <p:blipFill>
          <a:blip r:embed="rId11"/>
          <a:srcRect l="-5467" r="-5467" t="0" b="0"/>
          <a:stretch/>
        </p:blipFill>
        <p:spPr>
          <a:xfrm>
            <a:off x="8238744" y="1400861"/>
            <a:ext cx="142646" cy="114300"/>
          </a:xfrm>
          <a:prstGeom prst="rect">
            <a:avLst/>
          </a:prstGeom>
        </p:spPr>
      </p:pic>
      <p:sp>
        <p:nvSpPr>
          <p:cNvPr id="57" name="Text 44"/>
          <p:cNvSpPr txBox="1"/>
          <p:nvPr/>
        </p:nvSpPr>
        <p:spPr>
          <a:xfrm>
            <a:off x="8458200" y="1372514"/>
            <a:ext cx="91440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</a:t>
            </a:r>
            <a:endParaRPr lang="en-US" sz="900" dirty="0"/>
          </a:p>
        </p:txBody>
      </p:sp>
      <p:sp>
        <p:nvSpPr>
          <p:cNvPr id="58" name="Shape 45"/>
          <p:cNvSpPr/>
          <p:nvPr/>
        </p:nvSpPr>
        <p:spPr>
          <a:xfrm>
            <a:off x="8201254" y="1720901"/>
            <a:ext cx="2457907" cy="1676095"/>
          </a:xfrm>
          <a:prstGeom prst="roundRect">
            <a:avLst>
              <a:gd name="adj" fmla="val 2480"/>
            </a:avLst>
          </a:prstGeom>
          <a:solidFill>
            <a:srgbClr val="111827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59" name="Image 11" descr="preencoded.png">    </p:cNvPr>
          <p:cNvPicPr>
            <a:picLocks noChangeAspect="1"/>
          </p:cNvPicPr>
          <p:nvPr/>
        </p:nvPicPr>
        <p:blipFill>
          <a:blip r:embed="rId12"/>
          <a:srcRect l="-266" r="-266" t="0" b="0"/>
          <a:stretch/>
        </p:blipFill>
        <p:spPr>
          <a:xfrm>
            <a:off x="9267444" y="2167128"/>
            <a:ext cx="323698" cy="286207"/>
          </a:xfrm>
          <a:prstGeom prst="rect">
            <a:avLst/>
          </a:prstGeom>
        </p:spPr>
      </p:pic>
      <p:sp>
        <p:nvSpPr>
          <p:cNvPr id="60" name="Text 46"/>
          <p:cNvSpPr txBox="1"/>
          <p:nvPr/>
        </p:nvSpPr>
        <p:spPr>
          <a:xfrm>
            <a:off x="8905342" y="2529230"/>
            <a:ext cx="105796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Maps</a:t>
            </a:r>
            <a:endParaRPr lang="en-US" sz="900" dirty="0"/>
          </a:p>
        </p:txBody>
      </p:sp>
      <p:sp>
        <p:nvSpPr>
          <p:cNvPr id="61" name="Text 47"/>
          <p:cNvSpPr txBox="1"/>
          <p:nvPr/>
        </p:nvSpPr>
        <p:spPr>
          <a:xfrm>
            <a:off x="8571586" y="2719426"/>
            <a:ext cx="17245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Visualization</a:t>
            </a:r>
            <a:endParaRPr lang="en-US" sz="1200" dirty="0"/>
          </a:p>
        </p:txBody>
      </p:sp>
      <p:sp>
        <p:nvSpPr>
          <p:cNvPr id="62" name="Shape 48"/>
          <p:cNvSpPr/>
          <p:nvPr/>
        </p:nvSpPr>
        <p:spPr>
          <a:xfrm>
            <a:off x="8201254" y="3471062"/>
            <a:ext cx="1190549" cy="875995"/>
          </a:xfrm>
          <a:prstGeom prst="roundRect">
            <a:avLst>
              <a:gd name="adj" fmla="val 9077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63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-180" b="-180"/>
          <a:stretch/>
        </p:blipFill>
        <p:spPr>
          <a:xfrm>
            <a:off x="8701430" y="3698748"/>
            <a:ext cx="190195" cy="152705"/>
          </a:xfrm>
          <a:prstGeom prst="rect">
            <a:avLst/>
          </a:prstGeom>
        </p:spPr>
      </p:pic>
      <p:sp>
        <p:nvSpPr>
          <p:cNvPr id="64" name="Text 49"/>
          <p:cNvSpPr txBox="1"/>
          <p:nvPr/>
        </p:nvSpPr>
        <p:spPr>
          <a:xfrm>
            <a:off x="8324698" y="3899002"/>
            <a:ext cx="952805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E5E7E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Fleet Mgmt</a:t>
            </a:r>
            <a:endParaRPr lang="en-US" sz="1200" dirty="0"/>
          </a:p>
        </p:txBody>
      </p:sp>
      <p:sp>
        <p:nvSpPr>
          <p:cNvPr id="65" name="Shape 50"/>
          <p:cNvSpPr/>
          <p:nvPr/>
        </p:nvSpPr>
        <p:spPr>
          <a:xfrm>
            <a:off x="9467698" y="3471062"/>
            <a:ext cx="1190549" cy="875995"/>
          </a:xfrm>
          <a:prstGeom prst="roundRect">
            <a:avLst>
              <a:gd name="adj" fmla="val 9077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66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100" b="-100"/>
          <a:stretch/>
        </p:blipFill>
        <p:spPr>
          <a:xfrm>
            <a:off x="10006279" y="3698748"/>
            <a:ext cx="114300" cy="152705"/>
          </a:xfrm>
          <a:prstGeom prst="rect">
            <a:avLst/>
          </a:prstGeom>
        </p:spPr>
      </p:pic>
      <p:sp>
        <p:nvSpPr>
          <p:cNvPr id="67" name="Text 51"/>
          <p:cNvSpPr txBox="1"/>
          <p:nvPr/>
        </p:nvSpPr>
        <p:spPr>
          <a:xfrm>
            <a:off x="9573768" y="3899002"/>
            <a:ext cx="981151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E5E7E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Compliance</a:t>
            </a:r>
            <a:endParaRPr lang="en-US" sz="1200" dirty="0"/>
          </a:p>
        </p:txBody>
      </p:sp>
      <p:sp>
        <p:nvSpPr>
          <p:cNvPr id="68" name="Shape 52"/>
          <p:cNvSpPr/>
          <p:nvPr/>
        </p:nvSpPr>
        <p:spPr>
          <a:xfrm>
            <a:off x="10934395" y="1233526"/>
            <a:ext cx="800100" cy="3238805"/>
          </a:xfrm>
          <a:prstGeom prst="roundRect">
            <a:avLst>
              <a:gd name="adj" fmla="val 16327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97316">
                <a:alpha val="30000"/>
              </a:srgbClr>
            </a:solidFill>
            <a:prstDash val="solid"/>
          </a:ln>
          <a:effectLst>
            <a:outerShdw sx="100000" sy="100000" kx="0" ky="0" algn="bl" rotWithShape="0" blurRad="139700" dist="12700" dir="16200000">
              <a:srgbClr val="f97316">
                <a:alpha val="5000"/>
              </a:srgbClr>
            </a:outerShdw>
          </a:effectLst>
        </p:spPr>
      </p:sp>
      <p:sp>
        <p:nvSpPr>
          <p:cNvPr id="69" name="Shape 53"/>
          <p:cNvSpPr/>
          <p:nvPr/>
        </p:nvSpPr>
        <p:spPr>
          <a:xfrm>
            <a:off x="10981944" y="1643177"/>
            <a:ext cx="705002" cy="91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70" name="Text 54"/>
          <p:cNvSpPr txBox="1"/>
          <p:nvPr/>
        </p:nvSpPr>
        <p:spPr>
          <a:xfrm>
            <a:off x="10842041" y="1372514"/>
            <a:ext cx="10771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INTEGRATIONS</a:t>
            </a:r>
            <a:endParaRPr lang="en-US" sz="900" dirty="0"/>
          </a:p>
        </p:txBody>
      </p:sp>
      <p:sp>
        <p:nvSpPr>
          <p:cNvPr id="71" name="Shape 55"/>
          <p:cNvSpPr/>
          <p:nvPr/>
        </p:nvSpPr>
        <p:spPr>
          <a:xfrm>
            <a:off x="11020349" y="1682496"/>
            <a:ext cx="629107" cy="780898"/>
          </a:xfrm>
          <a:prstGeom prst="roundRect">
            <a:avLst>
              <a:gd name="adj" fmla="val 17618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72" name="Image 14" descr="preencoded.png">    </p:cNvPr>
          <p:cNvPicPr>
            <a:picLocks noChangeAspect="1"/>
          </p:cNvPicPr>
          <p:nvPr/>
        </p:nvPicPr>
        <p:blipFill>
          <a:blip r:embed="rId15"/>
          <a:srcRect l="-1911" r="-1911" t="0" b="0"/>
          <a:stretch/>
        </p:blipFill>
        <p:spPr>
          <a:xfrm>
            <a:off x="11268151" y="1879092"/>
            <a:ext cx="133502" cy="114300"/>
          </a:xfrm>
          <a:prstGeom prst="rect">
            <a:avLst/>
          </a:prstGeom>
        </p:spPr>
      </p:pic>
      <p:sp>
        <p:nvSpPr>
          <p:cNvPr id="73" name="Text 56"/>
          <p:cNvSpPr txBox="1"/>
          <p:nvPr/>
        </p:nvSpPr>
        <p:spPr>
          <a:xfrm>
            <a:off x="10949026" y="2126894"/>
            <a:ext cx="7818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ERP/MES</a:t>
            </a:r>
            <a:endParaRPr lang="en-US" sz="1200" dirty="0"/>
          </a:p>
        </p:txBody>
      </p:sp>
      <p:sp>
        <p:nvSpPr>
          <p:cNvPr id="74" name="Shape 57"/>
          <p:cNvSpPr/>
          <p:nvPr/>
        </p:nvSpPr>
        <p:spPr>
          <a:xfrm>
            <a:off x="11020349" y="2532888"/>
            <a:ext cx="629107" cy="780898"/>
          </a:xfrm>
          <a:prstGeom prst="roundRect">
            <a:avLst>
              <a:gd name="adj" fmla="val 17618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75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11277295" y="2728570"/>
            <a:ext cx="114300" cy="114300"/>
          </a:xfrm>
          <a:prstGeom prst="rect">
            <a:avLst/>
          </a:prstGeom>
        </p:spPr>
      </p:pic>
      <p:sp>
        <p:nvSpPr>
          <p:cNvPr id="76" name="Text 58"/>
          <p:cNvSpPr txBox="1"/>
          <p:nvPr/>
        </p:nvSpPr>
        <p:spPr>
          <a:xfrm>
            <a:off x="11154766" y="2976372"/>
            <a:ext cx="3621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GIS</a:t>
            </a:r>
            <a:endParaRPr lang="en-US" sz="1200" dirty="0"/>
          </a:p>
        </p:txBody>
      </p:sp>
      <p:sp>
        <p:nvSpPr>
          <p:cNvPr id="77" name="Shape 59"/>
          <p:cNvSpPr/>
          <p:nvPr/>
        </p:nvSpPr>
        <p:spPr>
          <a:xfrm>
            <a:off x="11020349" y="3382366"/>
            <a:ext cx="629107" cy="1009498"/>
          </a:xfrm>
          <a:prstGeom prst="roundRect">
            <a:avLst>
              <a:gd name="adj" fmla="val 17618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7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11277295" y="3578047"/>
            <a:ext cx="114300" cy="114300"/>
          </a:xfrm>
          <a:prstGeom prst="rect">
            <a:avLst/>
          </a:prstGeom>
        </p:spPr>
      </p:pic>
      <p:sp>
        <p:nvSpPr>
          <p:cNvPr id="79" name="Text 60"/>
          <p:cNvSpPr txBox="1"/>
          <p:nvPr/>
        </p:nvSpPr>
        <p:spPr>
          <a:xfrm>
            <a:off x="11045952" y="3825850"/>
            <a:ext cx="5815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 Portal</a:t>
            </a:r>
            <a:endParaRPr lang="en-US" sz="1200" dirty="0"/>
          </a:p>
        </p:txBody>
      </p:sp>
      <p:sp>
        <p:nvSpPr>
          <p:cNvPr id="80" name="Shape 61"/>
          <p:cNvSpPr/>
          <p:nvPr/>
        </p:nvSpPr>
        <p:spPr>
          <a:xfrm>
            <a:off x="6107278" y="1837944"/>
            <a:ext cx="562356" cy="219456"/>
          </a:xfrm>
          <a:prstGeom prst="roundRect">
            <a:avLst>
              <a:gd name="adj" fmla="val 72464"/>
            </a:avLst>
          </a:prstGeom>
          <a:solidFill>
            <a:srgbClr val="A855F7">
              <a:alpha val="20000"/>
            </a:srgbClr>
          </a:solidFill>
          <a:ln w="12700">
            <a:solidFill>
              <a:srgbClr val="A855F7">
                <a:alpha val="50000"/>
              </a:srgbClr>
            </a:solidFill>
            <a:prstDash val="solid"/>
          </a:ln>
          <a:effectLst>
            <a:outerShdw sx="100000" sy="100000" kx="0" ky="0" algn="bl" rotWithShape="0" blurRad="101600" dist="12700" dir="16200000">
              <a:srgbClr val="a855f7">
                <a:alpha val="20000"/>
              </a:srgbClr>
            </a:outerShdw>
          </a:effectLst>
        </p:spPr>
      </p:sp>
      <p:sp>
        <p:nvSpPr>
          <p:cNvPr id="81" name="Shape 62"/>
          <p:cNvSpPr/>
          <p:nvPr/>
        </p:nvSpPr>
        <p:spPr>
          <a:xfrm>
            <a:off x="6080760" y="2169871"/>
            <a:ext cx="609905" cy="609905"/>
          </a:xfrm>
          <a:prstGeom prst="roundRect">
            <a:avLst>
              <a:gd name="adj" fmla="val 28111"/>
            </a:avLst>
          </a:prstGeom>
          <a:solidFill>
            <a:srgbClr val="6D28D9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82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6270955" y="2360066"/>
            <a:ext cx="228600" cy="228600"/>
          </a:xfrm>
          <a:prstGeom prst="rect">
            <a:avLst/>
          </a:prstGeom>
        </p:spPr>
      </p:pic>
      <p:sp>
        <p:nvSpPr>
          <p:cNvPr id="83" name="Text 63"/>
          <p:cNvSpPr txBox="1"/>
          <p:nvPr/>
        </p:nvSpPr>
        <p:spPr>
          <a:xfrm>
            <a:off x="5540350" y="3198571"/>
            <a:ext cx="1696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DDD6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Engine</a:t>
            </a:r>
            <a:endParaRPr lang="en-US" sz="1200" dirty="0"/>
          </a:p>
        </p:txBody>
      </p:sp>
      <p:sp>
        <p:nvSpPr>
          <p:cNvPr id="84" name="Shape 64"/>
          <p:cNvSpPr/>
          <p:nvPr/>
        </p:nvSpPr>
        <p:spPr>
          <a:xfrm>
            <a:off x="5213909" y="3541471"/>
            <a:ext cx="1561795" cy="323698"/>
          </a:xfrm>
          <a:prstGeom prst="roundRect">
            <a:avLst>
              <a:gd name="adj" fmla="val 33234"/>
            </a:avLst>
          </a:prstGeom>
          <a:noFill/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5" name="Shape 65"/>
          <p:cNvSpPr/>
          <p:nvPr/>
        </p:nvSpPr>
        <p:spPr>
          <a:xfrm>
            <a:off x="6845198" y="3541471"/>
            <a:ext cx="714146" cy="323698"/>
          </a:xfrm>
          <a:prstGeom prst="roundRect">
            <a:avLst>
              <a:gd name="adj" fmla="val 33234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86" name="Text 66"/>
          <p:cNvSpPr txBox="1"/>
          <p:nvPr/>
        </p:nvSpPr>
        <p:spPr>
          <a:xfrm>
            <a:off x="6154826" y="1878178"/>
            <a:ext cx="467258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800" b="1" spc="36" kern="0" dirty="0">
                <a:solidFill>
                  <a:srgbClr val="D8B4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IP</a:t>
            </a:r>
            <a:endParaRPr lang="en-US" sz="800" dirty="0"/>
          </a:p>
        </p:txBody>
      </p:sp>
      <p:sp>
        <p:nvSpPr>
          <p:cNvPr id="87" name="Text 67"/>
          <p:cNvSpPr txBox="1"/>
          <p:nvPr/>
        </p:nvSpPr>
        <p:spPr>
          <a:xfrm>
            <a:off x="5803697" y="2921508"/>
            <a:ext cx="1167689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300" b="1" spc="-34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PIPELINE</a:t>
            </a:r>
            <a:endParaRPr lang="en-US" sz="1300" dirty="0"/>
          </a:p>
        </p:txBody>
      </p:sp>
      <p:sp>
        <p:nvSpPr>
          <p:cNvPr id="88" name="Text 68"/>
          <p:cNvSpPr txBox="1"/>
          <p:nvPr/>
        </p:nvSpPr>
        <p:spPr>
          <a:xfrm>
            <a:off x="5242255" y="3598164"/>
            <a:ext cx="150510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EDE9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 + CNN Fusion</a:t>
            </a:r>
            <a:endParaRPr lang="en-US" sz="1200" dirty="0"/>
          </a:p>
        </p:txBody>
      </p:sp>
      <p:sp>
        <p:nvSpPr>
          <p:cNvPr id="89" name="Text 69"/>
          <p:cNvSpPr txBox="1"/>
          <p:nvPr/>
        </p:nvSpPr>
        <p:spPr>
          <a:xfrm>
            <a:off x="6874459" y="3598164"/>
            <a:ext cx="65745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C4B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ML Ops</a:t>
            </a:r>
            <a:endParaRPr lang="en-US" sz="1200" dirty="0"/>
          </a:p>
        </p:txBody>
      </p:sp>
      <p:sp>
        <p:nvSpPr>
          <p:cNvPr id="90" name="Shape 70"/>
          <p:cNvSpPr/>
          <p:nvPr/>
        </p:nvSpPr>
        <p:spPr>
          <a:xfrm>
            <a:off x="580644" y="4812487"/>
            <a:ext cx="381305" cy="381305"/>
          </a:xfrm>
          <a:prstGeom prst="roundRect">
            <a:avLst>
              <a:gd name="adj" fmla="val 23981"/>
            </a:avLst>
          </a:prstGeom>
          <a:solidFill>
            <a:srgbClr val="B91C1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1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685800" y="4917643"/>
            <a:ext cx="171907" cy="171907"/>
          </a:xfrm>
          <a:prstGeom prst="rect">
            <a:avLst/>
          </a:prstGeom>
        </p:spPr>
      </p:pic>
      <p:sp>
        <p:nvSpPr>
          <p:cNvPr id="92" name="Text 71"/>
          <p:cNvSpPr txBox="1"/>
          <p:nvPr/>
        </p:nvSpPr>
        <p:spPr>
          <a:xfrm>
            <a:off x="1114654" y="4755794"/>
            <a:ext cx="5910682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spc="26" kern="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 &amp; Governance Layer</a:t>
            </a:r>
            <a:pPr algn="l" indent="0" marL="0">
              <a:buNone/>
            </a:pPr>
            <a:r>
              <a:rPr lang="en-US" sz="1000" b="1" spc="26" kern="0" dirty="0">
                <a:solidFill>
                  <a:srgbClr val="FECAC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Foundation</a:t>
            </a:r>
            <a:endParaRPr lang="en-US" sz="1000" dirty="0"/>
          </a:p>
        </p:txBody>
      </p:sp>
      <p:sp>
        <p:nvSpPr>
          <p:cNvPr id="93" name="Text 72"/>
          <p:cNvSpPr txBox="1"/>
          <p:nvPr/>
        </p:nvSpPr>
        <p:spPr>
          <a:xfrm>
            <a:off x="1114654" y="5021885"/>
            <a:ext cx="5925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Encryption • Role-Based Access Control (RBAC) • Immutable Audit Logs</a:t>
            </a:r>
            <a:endParaRPr lang="en-US" sz="1200" dirty="0"/>
          </a:p>
        </p:txBody>
      </p:sp>
      <p:sp>
        <p:nvSpPr>
          <p:cNvPr id="94" name="Shape 73"/>
          <p:cNvSpPr/>
          <p:nvPr/>
        </p:nvSpPr>
        <p:spPr>
          <a:xfrm>
            <a:off x="7575804" y="4774082"/>
            <a:ext cx="2219249" cy="457200"/>
          </a:xfrm>
          <a:prstGeom prst="roundRect">
            <a:avLst>
              <a:gd name="adj" fmla="val 25000"/>
            </a:avLst>
          </a:prstGeom>
          <a:solidFill>
            <a:srgbClr val="22C55E">
              <a:alpha val="10000"/>
            </a:srgbClr>
          </a:solidFill>
          <a:ln w="12700">
            <a:solidFill>
              <a:srgbClr val="22C55E">
                <a:alpha val="40000"/>
              </a:srgbClr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95" name="Text 74"/>
          <p:cNvSpPr txBox="1"/>
          <p:nvPr/>
        </p:nvSpPr>
        <p:spPr>
          <a:xfrm>
            <a:off x="7966253" y="4840834"/>
            <a:ext cx="181965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4D3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DATA</a:t>
            </a:r>
            <a:endParaRPr lang="en-US" sz="1200" dirty="0"/>
          </a:p>
        </p:txBody>
      </p:sp>
      <p:sp>
        <p:nvSpPr>
          <p:cNvPr id="96" name="Text 75"/>
          <p:cNvSpPr txBox="1"/>
          <p:nvPr/>
        </p:nvSpPr>
        <p:spPr>
          <a:xfrm>
            <a:off x="7966253" y="5012741"/>
            <a:ext cx="181965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6EE7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RESIDENCY COMPLIANT</a:t>
            </a:r>
            <a:endParaRPr lang="en-US" sz="1200" dirty="0"/>
          </a:p>
        </p:txBody>
      </p:sp>
      <p:sp>
        <p:nvSpPr>
          <p:cNvPr id="97" name="Shape 76"/>
          <p:cNvSpPr/>
          <p:nvPr/>
        </p:nvSpPr>
        <p:spPr>
          <a:xfrm>
            <a:off x="9938614" y="4821631"/>
            <a:ext cx="1676095" cy="362102"/>
          </a:xfrm>
          <a:prstGeom prst="roundRect">
            <a:avLst>
              <a:gd name="adj" fmla="val 39872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98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10062058" y="4935931"/>
            <a:ext cx="133502" cy="133502"/>
          </a:xfrm>
          <a:prstGeom prst="rect">
            <a:avLst/>
          </a:prstGeom>
        </p:spPr>
      </p:pic>
      <p:sp>
        <p:nvSpPr>
          <p:cNvPr id="99" name="Text 77"/>
          <p:cNvSpPr txBox="1"/>
          <p:nvPr/>
        </p:nvSpPr>
        <p:spPr>
          <a:xfrm>
            <a:off x="10272370" y="4898441"/>
            <a:ext cx="133411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5E7E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 27001 Ready</a:t>
            </a:r>
            <a:endParaRPr lang="en-US" sz="1200" dirty="0"/>
          </a:p>
        </p:txBody>
      </p:sp>
      <p:sp>
        <p:nvSpPr>
          <p:cNvPr id="100" name="Shape 78"/>
          <p:cNvSpPr/>
          <p:nvPr/>
        </p:nvSpPr>
        <p:spPr>
          <a:xfrm>
            <a:off x="7699248" y="4935931"/>
            <a:ext cx="190195" cy="133502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01" name="Shape 79"/>
          <p:cNvSpPr/>
          <p:nvPr/>
        </p:nvSpPr>
        <p:spPr>
          <a:xfrm>
            <a:off x="7699248" y="4980737"/>
            <a:ext cx="190195" cy="4754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2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10479024" y="247802"/>
            <a:ext cx="152705" cy="152705"/>
          </a:xfrm>
          <a:prstGeom prst="rect">
            <a:avLst/>
          </a:prstGeom>
        </p:spPr>
      </p:pic>
      <p:sp>
        <p:nvSpPr>
          <p:cNvPr id="103" name="Text 80"/>
          <p:cNvSpPr txBox="1"/>
          <p:nvPr/>
        </p:nvSpPr>
        <p:spPr>
          <a:xfrm>
            <a:off x="10364724" y="457200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CONFIDENTIAL</a:t>
            </a:r>
            <a:endParaRPr lang="en-US" sz="1200" dirty="0"/>
          </a:p>
        </p:txBody>
      </p:sp>
      <p:sp>
        <p:nvSpPr>
          <p:cNvPr id="104" name="Text 81"/>
          <p:cNvSpPr txBox="1"/>
          <p:nvPr/>
        </p:nvSpPr>
        <p:spPr>
          <a:xfrm>
            <a:off x="457200" y="219456"/>
            <a:ext cx="76261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APPENDIX</a:t>
            </a:r>
            <a:endParaRPr lang="en-US" sz="900" dirty="0"/>
          </a:p>
        </p:txBody>
      </p:sp>
      <p:sp>
        <p:nvSpPr>
          <p:cNvPr id="105" name="Text 82"/>
          <p:cNvSpPr txBox="1"/>
          <p:nvPr/>
        </p:nvSpPr>
        <p:spPr>
          <a:xfrm>
            <a:off x="457200" y="418795"/>
            <a:ext cx="36822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Architecture:</a:t>
            </a:r>
            <a:endParaRPr lang="en-US" sz="2200" dirty="0"/>
          </a:p>
        </p:txBody>
      </p:sp>
      <p:sp>
        <p:nvSpPr>
          <p:cNvPr id="106" name="Text 83"/>
          <p:cNvSpPr txBox="1"/>
          <p:nvPr/>
        </p:nvSpPr>
        <p:spPr>
          <a:xfrm>
            <a:off x="3918204" y="418795"/>
            <a:ext cx="3624682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Logic Flow</a:t>
            </a:r>
            <a:endParaRPr lang="en-US" sz="2200" dirty="0"/>
          </a:p>
        </p:txBody>
      </p:sp>
      <p:sp>
        <p:nvSpPr>
          <p:cNvPr id="107" name="Text 84"/>
          <p:cNvSpPr txBox="1"/>
          <p:nvPr/>
        </p:nvSpPr>
        <p:spPr>
          <a:xfrm>
            <a:off x="10607954" y="247802"/>
            <a:ext cx="112928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000" spc="105" kern="0" dirty="0">
                <a:solidFill>
                  <a:srgbClr val="9CA3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BHAR-777023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505395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3" name="Shape 1"/>
          <p:cNvSpPr/>
          <p:nvPr/>
        </p:nvSpPr>
        <p:spPr>
          <a:xfrm>
            <a:off x="1648663" y="528523"/>
            <a:ext cx="1218895" cy="9144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4" name="Shape 2"/>
          <p:cNvSpPr/>
          <p:nvPr/>
        </p:nvSpPr>
        <p:spPr>
          <a:xfrm>
            <a:off x="11201400" y="457200"/>
            <a:ext cx="381305" cy="381305"/>
          </a:xfrm>
          <a:prstGeom prst="roundRect">
            <a:avLst>
              <a:gd name="adj" fmla="val 23981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842" b="-842"/>
          <a:stretch/>
        </p:blipFill>
        <p:spPr>
          <a:xfrm>
            <a:off x="11296498" y="562356"/>
            <a:ext cx="190195" cy="171907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609905" y="1772107"/>
            <a:ext cx="4496105" cy="93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issue is a lack of</a:t>
            </a:r>
            <a:pPr algn="l" indent="0" marL="0">
              <a:buNone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integrated, end-to-end platforms</a:t>
            </a:r>
            <a:pPr algn="l" indent="0" marL="0"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creating massive inefficiencies across the mining value chain.</a:t>
            </a:r>
            <a:endParaRPr lang="en-US" sz="1500" dirty="0"/>
          </a:p>
        </p:txBody>
      </p:sp>
      <p:sp>
        <p:nvSpPr>
          <p:cNvPr id="7" name="Text 4"/>
          <p:cNvSpPr txBox="1"/>
          <p:nvPr/>
        </p:nvSpPr>
        <p:spPr>
          <a:xfrm>
            <a:off x="609905" y="448056"/>
            <a:ext cx="10195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EF444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PROBLEM</a:t>
            </a:r>
            <a:endParaRPr lang="en-US" sz="900" dirty="0"/>
          </a:p>
        </p:txBody>
      </p:sp>
      <p:sp>
        <p:nvSpPr>
          <p:cNvPr id="8" name="Text 5"/>
          <p:cNvSpPr txBox="1"/>
          <p:nvPr/>
        </p:nvSpPr>
        <p:spPr>
          <a:xfrm>
            <a:off x="609905" y="685800"/>
            <a:ext cx="6305702" cy="848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Trillion-Dollar Industry Running on</a:t>
            </a:r>
            <a:endParaRPr lang="en-US" sz="2700" dirty="0"/>
          </a:p>
        </p:txBody>
      </p:sp>
      <p:sp>
        <p:nvSpPr>
          <p:cNvPr id="9" name="Text 6"/>
          <p:cNvSpPr txBox="1"/>
          <p:nvPr/>
        </p:nvSpPr>
        <p:spPr>
          <a:xfrm>
            <a:off x="1071677" y="1114654"/>
            <a:ext cx="672541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EF444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Disconnected, Obsolete Technology</a:t>
            </a:r>
            <a:endParaRPr lang="en-US" sz="2700" dirty="0"/>
          </a:p>
        </p:txBody>
      </p:sp>
      <p:sp>
        <p:nvSpPr>
          <p:cNvPr id="10" name="Shape 7"/>
          <p:cNvSpPr/>
          <p:nvPr/>
        </p:nvSpPr>
        <p:spPr>
          <a:xfrm>
            <a:off x="609905" y="3004718"/>
            <a:ext cx="4352544" cy="1067105"/>
          </a:xfrm>
          <a:prstGeom prst="roundRect">
            <a:avLst>
              <a:gd name="adj" fmla="val 6121"/>
            </a:avLst>
          </a:prstGeom>
          <a:solidFill>
            <a:srgbClr val="1E293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609905" y="3004718"/>
            <a:ext cx="38405" cy="1067105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1162202" y="3500323"/>
            <a:ext cx="3710635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Geologists, engineers, and operators don't share a single source of truth, leading to misinformed decisions.</a:t>
            </a:r>
            <a:endParaRPr lang="en-US" sz="10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-1648" r="-1648" t="0" b="0"/>
          <a:stretch/>
        </p:blipFill>
        <p:spPr>
          <a:xfrm>
            <a:off x="838505" y="3267151"/>
            <a:ext cx="171907" cy="190195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1162202" y="3224174"/>
            <a:ext cx="1024128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Silos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609905" y="4300423"/>
            <a:ext cx="4352544" cy="1067105"/>
          </a:xfrm>
          <a:prstGeom prst="roundRect">
            <a:avLst>
              <a:gd name="adj" fmla="val 6121"/>
            </a:avLst>
          </a:prstGeom>
          <a:solidFill>
            <a:srgbClr val="1E293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6" name="Shape 12"/>
          <p:cNvSpPr/>
          <p:nvPr/>
        </p:nvSpPr>
        <p:spPr>
          <a:xfrm>
            <a:off x="609905" y="4300423"/>
            <a:ext cx="38405" cy="106710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17" name="Text 13"/>
          <p:cNvSpPr txBox="1"/>
          <p:nvPr/>
        </p:nvSpPr>
        <p:spPr>
          <a:xfrm>
            <a:off x="1209751" y="4796028"/>
            <a:ext cx="3663086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Expensive foreign technology is unfeasible for most Indian firms, leaving mid-tier miners behind.</a:t>
            </a:r>
            <a:endParaRPr lang="en-US" sz="10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rcRect l="-1282" r="-1282" t="0" b="0"/>
          <a:stretch/>
        </p:blipFill>
        <p:spPr>
          <a:xfrm>
            <a:off x="838505" y="4562856"/>
            <a:ext cx="219456" cy="190195"/>
          </a:xfrm>
          <a:prstGeom prst="rect">
            <a:avLst/>
          </a:prstGeom>
        </p:spPr>
      </p:pic>
      <p:sp>
        <p:nvSpPr>
          <p:cNvPr id="19" name="Text 14"/>
          <p:cNvSpPr txBox="1"/>
          <p:nvPr/>
        </p:nvSpPr>
        <p:spPr>
          <a:xfrm>
            <a:off x="1209751" y="4519879"/>
            <a:ext cx="1100938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Costs</a:t>
            </a:r>
            <a:endParaRPr lang="en-US" sz="1300" dirty="0"/>
          </a:p>
        </p:txBody>
      </p:sp>
      <p:sp>
        <p:nvSpPr>
          <p:cNvPr id="20" name="Shape 15"/>
          <p:cNvSpPr/>
          <p:nvPr/>
        </p:nvSpPr>
        <p:spPr>
          <a:xfrm>
            <a:off x="609905" y="5596128"/>
            <a:ext cx="4352544" cy="1067105"/>
          </a:xfrm>
          <a:prstGeom prst="roundRect">
            <a:avLst>
              <a:gd name="adj" fmla="val 6121"/>
            </a:avLst>
          </a:prstGeom>
          <a:solidFill>
            <a:srgbClr val="1E293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1" name="Shape 16"/>
          <p:cNvSpPr/>
          <p:nvPr/>
        </p:nvSpPr>
        <p:spPr>
          <a:xfrm>
            <a:off x="609905" y="5596128"/>
            <a:ext cx="38405" cy="106710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2" name="Text 17"/>
          <p:cNvSpPr txBox="1"/>
          <p:nvPr/>
        </p:nvSpPr>
        <p:spPr>
          <a:xfrm>
            <a:off x="1209751" y="6090818"/>
            <a:ext cx="3663086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processes lead to critical safety risks and reporting failures, risking shutdowns.</a:t>
            </a:r>
            <a:endParaRPr lang="en-US" sz="10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rcRect l="-1282" r="-1282" t="0" b="0"/>
          <a:stretch/>
        </p:blipFill>
        <p:spPr>
          <a:xfrm>
            <a:off x="838505" y="5857646"/>
            <a:ext cx="219456" cy="190195"/>
          </a:xfrm>
          <a:prstGeom prst="rect">
            <a:avLst/>
          </a:prstGeom>
        </p:spPr>
      </p:pic>
      <p:sp>
        <p:nvSpPr>
          <p:cNvPr id="24" name="Text 18"/>
          <p:cNvSpPr txBox="1"/>
          <p:nvPr/>
        </p:nvSpPr>
        <p:spPr>
          <a:xfrm>
            <a:off x="1209751" y="5814670"/>
            <a:ext cx="1986077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&amp; Compliance</a:t>
            </a:r>
            <a:endParaRPr lang="en-US" sz="1300" dirty="0"/>
          </a:p>
        </p:txBody>
      </p:sp>
      <p:sp>
        <p:nvSpPr>
          <p:cNvPr id="25" name="Shape 19"/>
          <p:cNvSpPr/>
          <p:nvPr/>
        </p:nvSpPr>
        <p:spPr>
          <a:xfrm>
            <a:off x="5340096" y="1772107"/>
            <a:ext cx="6248095" cy="4895698"/>
          </a:xfrm>
          <a:prstGeom prst="roundRect">
            <a:avLst>
              <a:gd name="adj" fmla="val 581"/>
            </a:avLst>
          </a:prstGeom>
          <a:solidFill>
            <a:srgbClr val="1F2937">
              <a:alpha val="30000"/>
            </a:srgbClr>
          </a:solidFill>
          <a:ln w="12700">
            <a:solidFill>
              <a:srgbClr val="374151"/>
            </a:solidFill>
            <a:prstDash val="solid"/>
          </a:ln>
        </p:spPr>
      </p:sp>
      <p:sp>
        <p:nvSpPr>
          <p:cNvPr id="26" name="Text 20"/>
          <p:cNvSpPr txBox="1"/>
          <p:nvPr/>
        </p:nvSpPr>
        <p:spPr>
          <a:xfrm>
            <a:off x="5578754" y="2009851"/>
            <a:ext cx="280995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State: Fractured Workflow</a:t>
            </a:r>
            <a:endParaRPr lang="en-US" sz="900" dirty="0"/>
          </a:p>
        </p:txBody>
      </p:sp>
      <p:sp>
        <p:nvSpPr>
          <p:cNvPr id="27" name="Shape 21"/>
          <p:cNvSpPr/>
          <p:nvPr/>
        </p:nvSpPr>
        <p:spPr>
          <a:xfrm>
            <a:off x="5717743" y="3845966"/>
            <a:ext cx="5486400" cy="38405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28" name="Shape 22"/>
          <p:cNvSpPr/>
          <p:nvPr/>
        </p:nvSpPr>
        <p:spPr>
          <a:xfrm>
            <a:off x="5717743" y="3845966"/>
            <a:ext cx="5486400" cy="19202"/>
          </a:xfrm>
          <a:prstGeom prst="rect">
            <a:avLst/>
          </a:prstGeom>
          <a:solidFill>
            <a:srgbClr val="4B5563"/>
          </a:solidFill>
          <a:ln/>
        </p:spPr>
      </p:sp>
      <p:sp>
        <p:nvSpPr>
          <p:cNvPr id="29" name="Shape 23"/>
          <p:cNvSpPr/>
          <p:nvPr/>
        </p:nvSpPr>
        <p:spPr>
          <a:xfrm>
            <a:off x="6383426" y="4988966"/>
            <a:ext cx="4162349" cy="437998"/>
          </a:xfrm>
          <a:prstGeom prst="roundRect">
            <a:avLst>
              <a:gd name="adj" fmla="val 208768"/>
            </a:avLst>
          </a:prstGeom>
          <a:solidFill>
            <a:srgbClr val="7F1D1D">
              <a:alpha val="20000"/>
            </a:srgbClr>
          </a:solidFill>
          <a:ln w="12700">
            <a:solidFill>
              <a:srgbClr val="991B1B"/>
            </a:solidFill>
            <a:prstDash val="solid"/>
          </a:ln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21170" y="5131613"/>
            <a:ext cx="152705" cy="152705"/>
          </a:xfrm>
          <a:prstGeom prst="rect">
            <a:avLst/>
          </a:prstGeom>
        </p:spPr>
      </p:pic>
      <p:sp>
        <p:nvSpPr>
          <p:cNvPr id="31" name="Text 24"/>
          <p:cNvSpPr txBox="1"/>
          <p:nvPr/>
        </p:nvSpPr>
        <p:spPr>
          <a:xfrm>
            <a:off x="6888175" y="5112410"/>
            <a:ext cx="35195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ECAC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Result: 40% Operational Inefficiency &amp; Increased Risk</a:t>
            </a:r>
            <a:endParaRPr lang="en-US" sz="1000" dirty="0"/>
          </a:p>
        </p:txBody>
      </p:sp>
      <p:sp>
        <p:nvSpPr>
          <p:cNvPr id="32" name="Text 25"/>
          <p:cNvSpPr txBox="1"/>
          <p:nvPr/>
        </p:nvSpPr>
        <p:spPr>
          <a:xfrm>
            <a:off x="609905" y="7119518"/>
            <a:ext cx="8193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>
                    <a:alpha val="5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BHAR-777023</a:t>
            </a:r>
            <a:endParaRPr lang="en-US" sz="900" dirty="0"/>
          </a:p>
        </p:txBody>
      </p:sp>
      <p:sp>
        <p:nvSpPr>
          <p:cNvPr id="33" name="Text 26"/>
          <p:cNvSpPr txBox="1"/>
          <p:nvPr/>
        </p:nvSpPr>
        <p:spPr>
          <a:xfrm>
            <a:off x="10309860" y="7119518"/>
            <a:ext cx="136245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>
                    <a:alpha val="5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Vyomchara Confidential</a:t>
            </a:r>
            <a:endParaRPr lang="en-US" sz="900" dirty="0"/>
          </a:p>
        </p:txBody>
      </p:sp>
      <p:sp>
        <p:nvSpPr>
          <p:cNvPr id="34" name="Shape 27"/>
          <p:cNvSpPr/>
          <p:nvPr/>
        </p:nvSpPr>
        <p:spPr>
          <a:xfrm>
            <a:off x="5717743" y="3007462"/>
            <a:ext cx="1218895" cy="1524305"/>
          </a:xfrm>
          <a:prstGeom prst="roundRect">
            <a:avLst>
              <a:gd name="adj" fmla="val 4689"/>
            </a:avLst>
          </a:prstGeom>
          <a:solidFill>
            <a:srgbClr val="1F2937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5" name="Shape 28"/>
          <p:cNvSpPr/>
          <p:nvPr/>
        </p:nvSpPr>
        <p:spPr>
          <a:xfrm>
            <a:off x="6023153" y="3197657"/>
            <a:ext cx="609905" cy="609905"/>
          </a:xfrm>
          <a:prstGeom prst="roundRect">
            <a:avLst>
              <a:gd name="adj" fmla="val 149925"/>
            </a:avLst>
          </a:prstGeom>
          <a:solidFill>
            <a:srgbClr val="374151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213348" y="3388766"/>
            <a:ext cx="228600" cy="228600"/>
          </a:xfrm>
          <a:prstGeom prst="rect">
            <a:avLst/>
          </a:prstGeom>
        </p:spPr>
      </p:pic>
      <p:sp>
        <p:nvSpPr>
          <p:cNvPr id="37" name="Text 29"/>
          <p:cNvSpPr txBox="1"/>
          <p:nvPr/>
        </p:nvSpPr>
        <p:spPr>
          <a:xfrm>
            <a:off x="6023153" y="3921862"/>
            <a:ext cx="724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Geology</a:t>
            </a:r>
            <a:endParaRPr lang="en-US" sz="1200" dirty="0"/>
          </a:p>
        </p:txBody>
      </p:sp>
      <p:sp>
        <p:nvSpPr>
          <p:cNvPr id="38" name="Text 30"/>
          <p:cNvSpPr txBox="1"/>
          <p:nvPr/>
        </p:nvSpPr>
        <p:spPr>
          <a:xfrm>
            <a:off x="5882335" y="4188866"/>
            <a:ext cx="98115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Data</a:t>
            </a:r>
            <a:endParaRPr lang="en-US" sz="900" dirty="0"/>
          </a:p>
        </p:txBody>
      </p:sp>
      <p:sp>
        <p:nvSpPr>
          <p:cNvPr id="39" name="Shape 31"/>
          <p:cNvSpPr/>
          <p:nvPr/>
        </p:nvSpPr>
        <p:spPr>
          <a:xfrm>
            <a:off x="6404458" y="2912364"/>
            <a:ext cx="629107" cy="228600"/>
          </a:xfrm>
          <a:prstGeom prst="roundRect">
            <a:avLst>
              <a:gd name="adj" fmla="val 66667"/>
            </a:avLst>
          </a:prstGeom>
          <a:solidFill>
            <a:srgbClr val="EF4444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0" name="Text 32"/>
          <p:cNvSpPr txBox="1"/>
          <p:nvPr/>
        </p:nvSpPr>
        <p:spPr>
          <a:xfrm>
            <a:off x="6480353" y="2940710"/>
            <a:ext cx="5623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OFFLINE</a:t>
            </a:r>
            <a:endParaRPr lang="en-US" sz="900" dirty="0"/>
          </a:p>
        </p:txBody>
      </p:sp>
      <p:sp>
        <p:nvSpPr>
          <p:cNvPr id="41" name="Shape 33"/>
          <p:cNvSpPr/>
          <p:nvPr/>
        </p:nvSpPr>
        <p:spPr>
          <a:xfrm>
            <a:off x="7917790" y="3007462"/>
            <a:ext cx="1218895" cy="1524305"/>
          </a:xfrm>
          <a:prstGeom prst="roundRect">
            <a:avLst>
              <a:gd name="adj" fmla="val 4689"/>
            </a:avLst>
          </a:prstGeom>
          <a:solidFill>
            <a:srgbClr val="1F2937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2" name="Shape 34"/>
          <p:cNvSpPr/>
          <p:nvPr/>
        </p:nvSpPr>
        <p:spPr>
          <a:xfrm>
            <a:off x="8223199" y="3197657"/>
            <a:ext cx="609905" cy="609905"/>
          </a:xfrm>
          <a:prstGeom prst="roundRect">
            <a:avLst>
              <a:gd name="adj" fmla="val 149925"/>
            </a:avLst>
          </a:prstGeom>
          <a:solidFill>
            <a:srgbClr val="374151"/>
          </a:solidFill>
          <a:ln/>
        </p:spPr>
      </p:sp>
      <p:pic>
        <p:nvPicPr>
          <p:cNvPr id="43" name="Image 6" descr="preencoded.png">    </p:cNvPr>
          <p:cNvPicPr>
            <a:picLocks noChangeAspect="1"/>
          </p:cNvPicPr>
          <p:nvPr/>
        </p:nvPicPr>
        <p:blipFill>
          <a:blip r:embed="rId7"/>
          <a:srcRect l="-80" r="-80" t="0" b="0"/>
          <a:stretch/>
        </p:blipFill>
        <p:spPr>
          <a:xfrm>
            <a:off x="8385048" y="3388766"/>
            <a:ext cx="286207" cy="228600"/>
          </a:xfrm>
          <a:prstGeom prst="rect">
            <a:avLst/>
          </a:prstGeom>
        </p:spPr>
      </p:pic>
      <p:sp>
        <p:nvSpPr>
          <p:cNvPr id="44" name="Text 35"/>
          <p:cNvSpPr txBox="1"/>
          <p:nvPr/>
        </p:nvSpPr>
        <p:spPr>
          <a:xfrm>
            <a:off x="8101584" y="3921862"/>
            <a:ext cx="9720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Operations</a:t>
            </a:r>
            <a:endParaRPr lang="en-US" sz="1200" dirty="0"/>
          </a:p>
        </p:txBody>
      </p:sp>
      <p:sp>
        <p:nvSpPr>
          <p:cNvPr id="45" name="Text 36"/>
          <p:cNvSpPr txBox="1"/>
          <p:nvPr/>
        </p:nvSpPr>
        <p:spPr>
          <a:xfrm>
            <a:off x="8118958" y="4188866"/>
            <a:ext cx="90525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Extraction Data</a:t>
            </a:r>
            <a:endParaRPr lang="en-US" sz="900" dirty="0"/>
          </a:p>
        </p:txBody>
      </p:sp>
      <p:sp>
        <p:nvSpPr>
          <p:cNvPr id="46" name="Shape 37"/>
          <p:cNvSpPr/>
          <p:nvPr/>
        </p:nvSpPr>
        <p:spPr>
          <a:xfrm>
            <a:off x="8674913" y="2912364"/>
            <a:ext cx="562356" cy="228600"/>
          </a:xfrm>
          <a:prstGeom prst="roundRect">
            <a:avLst>
              <a:gd name="adj" fmla="val 66667"/>
            </a:avLst>
          </a:prstGeom>
          <a:solidFill>
            <a:srgbClr val="EF4444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7" name="Text 38"/>
          <p:cNvSpPr txBox="1"/>
          <p:nvPr/>
        </p:nvSpPr>
        <p:spPr>
          <a:xfrm>
            <a:off x="8750808" y="2940710"/>
            <a:ext cx="4956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SILOED</a:t>
            </a:r>
            <a:endParaRPr lang="en-US" sz="900" dirty="0"/>
          </a:p>
        </p:txBody>
      </p:sp>
      <p:sp>
        <p:nvSpPr>
          <p:cNvPr id="48" name="Shape 39"/>
          <p:cNvSpPr/>
          <p:nvPr/>
        </p:nvSpPr>
        <p:spPr>
          <a:xfrm>
            <a:off x="9985248" y="3007462"/>
            <a:ext cx="1218895" cy="1524305"/>
          </a:xfrm>
          <a:prstGeom prst="roundRect">
            <a:avLst>
              <a:gd name="adj" fmla="val 4689"/>
            </a:avLst>
          </a:prstGeom>
          <a:solidFill>
            <a:srgbClr val="1F2937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9" name="Shape 40"/>
          <p:cNvSpPr/>
          <p:nvPr/>
        </p:nvSpPr>
        <p:spPr>
          <a:xfrm>
            <a:off x="10289743" y="3197657"/>
            <a:ext cx="609905" cy="609905"/>
          </a:xfrm>
          <a:prstGeom prst="roundRect">
            <a:avLst>
              <a:gd name="adj" fmla="val 149925"/>
            </a:avLst>
          </a:prstGeom>
          <a:solidFill>
            <a:srgbClr val="374151"/>
          </a:solidFill>
          <a:ln/>
        </p:spPr>
      </p:sp>
      <p:pic>
        <p:nvPicPr>
          <p:cNvPr id="50" name="Image 7" descr="preencoded.png">    </p:cNvPr>
          <p:cNvPicPr>
            <a:picLocks noChangeAspect="1"/>
          </p:cNvPicPr>
          <p:nvPr/>
        </p:nvPicPr>
        <p:blipFill>
          <a:blip r:embed="rId8"/>
          <a:srcRect l="-133" r="-133" t="0" b="0"/>
          <a:stretch/>
        </p:blipFill>
        <p:spPr>
          <a:xfrm>
            <a:off x="10509199" y="3388766"/>
            <a:ext cx="171907" cy="228600"/>
          </a:xfrm>
          <a:prstGeom prst="rect">
            <a:avLst/>
          </a:prstGeom>
        </p:spPr>
      </p:pic>
      <p:sp>
        <p:nvSpPr>
          <p:cNvPr id="51" name="Text 41"/>
          <p:cNvSpPr txBox="1"/>
          <p:nvPr/>
        </p:nvSpPr>
        <p:spPr>
          <a:xfrm>
            <a:off x="10220249" y="3921862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Reporting</a:t>
            </a:r>
            <a:endParaRPr lang="en-US" sz="1200" dirty="0"/>
          </a:p>
        </p:txBody>
      </p:sp>
      <p:sp>
        <p:nvSpPr>
          <p:cNvPr id="52" name="Text 42"/>
          <p:cNvSpPr txBox="1"/>
          <p:nvPr/>
        </p:nvSpPr>
        <p:spPr>
          <a:xfrm>
            <a:off x="10281514" y="4188866"/>
            <a:ext cx="71506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Compliance</a:t>
            </a:r>
            <a:endParaRPr lang="en-US" sz="900" dirty="0"/>
          </a:p>
        </p:txBody>
      </p:sp>
      <p:sp>
        <p:nvSpPr>
          <p:cNvPr id="53" name="Shape 43"/>
          <p:cNvSpPr/>
          <p:nvPr/>
        </p:nvSpPr>
        <p:spPr>
          <a:xfrm>
            <a:off x="10638130" y="2912364"/>
            <a:ext cx="666598" cy="228600"/>
          </a:xfrm>
          <a:prstGeom prst="roundRect">
            <a:avLst>
              <a:gd name="adj" fmla="val 66667"/>
            </a:avLst>
          </a:prstGeom>
          <a:solidFill>
            <a:srgbClr val="EF4444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54" name="Text 44"/>
          <p:cNvSpPr txBox="1"/>
          <p:nvPr/>
        </p:nvSpPr>
        <p:spPr>
          <a:xfrm>
            <a:off x="10714025" y="2940710"/>
            <a:ext cx="60076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</a:t>
            </a:r>
            <a:endParaRPr lang="en-US" sz="900" dirty="0"/>
          </a:p>
        </p:txBody>
      </p:sp>
      <p:sp>
        <p:nvSpPr>
          <p:cNvPr id="55" name="Text 45"/>
          <p:cNvSpPr txBox="1"/>
          <p:nvPr/>
        </p:nvSpPr>
        <p:spPr>
          <a:xfrm>
            <a:off x="7170725" y="3997757"/>
            <a:ext cx="60076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SYNC</a:t>
            </a:r>
            <a:endParaRPr lang="en-US" sz="900" dirty="0"/>
          </a:p>
        </p:txBody>
      </p:sp>
      <p:sp>
        <p:nvSpPr>
          <p:cNvPr id="56" name="Shape 46"/>
          <p:cNvSpPr/>
          <p:nvPr/>
        </p:nvSpPr>
        <p:spPr>
          <a:xfrm>
            <a:off x="7237476" y="3540557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7F1D1D">
              <a:alpha val="82000"/>
            </a:srgbClr>
          </a:solidFill>
          <a:ln w="25400">
            <a:solidFill>
              <a:srgbClr val="EF4444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57" name="Text 47"/>
          <p:cNvSpPr txBox="1"/>
          <p:nvPr/>
        </p:nvSpPr>
        <p:spPr>
          <a:xfrm>
            <a:off x="7381951" y="3598164"/>
            <a:ext cx="23865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87171">
                    <a:alpha val="82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?</a:t>
            </a:r>
            <a:endParaRPr lang="en-US" sz="1500" dirty="0"/>
          </a:p>
        </p:txBody>
      </p:sp>
      <p:sp>
        <p:nvSpPr>
          <p:cNvPr id="58" name="Text 48"/>
          <p:cNvSpPr txBox="1"/>
          <p:nvPr/>
        </p:nvSpPr>
        <p:spPr>
          <a:xfrm>
            <a:off x="9379001" y="3997757"/>
            <a:ext cx="45720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DELAY</a:t>
            </a:r>
            <a:endParaRPr lang="en-US" sz="900" dirty="0"/>
          </a:p>
        </p:txBody>
      </p:sp>
      <p:sp>
        <p:nvSpPr>
          <p:cNvPr id="59" name="Shape 49"/>
          <p:cNvSpPr/>
          <p:nvPr/>
        </p:nvSpPr>
        <p:spPr>
          <a:xfrm>
            <a:off x="9370771" y="3540557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7F1D1D">
              <a:alpha val="82000"/>
            </a:srgbClr>
          </a:solidFill>
          <a:ln w="25400">
            <a:solidFill>
              <a:srgbClr val="EF4444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60" name="Text 50"/>
          <p:cNvSpPr txBox="1"/>
          <p:nvPr/>
        </p:nvSpPr>
        <p:spPr>
          <a:xfrm>
            <a:off x="9515246" y="3598164"/>
            <a:ext cx="23865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87171">
                    <a:alpha val="82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?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372807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805172"/>
            <a:ext cx="12191695" cy="1218895"/>
          </a:xfrm>
          <a:prstGeom prst="rect">
            <a:avLst/>
          </a:prstGeom>
          <a:solidFill>
            <a:srgbClr val="1E293B">
              <a:alpha val="3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0" y="4805172"/>
            <a:ext cx="12191695" cy="19202"/>
          </a:xfrm>
          <a:prstGeom prst="rect">
            <a:avLst/>
          </a:prstGeom>
          <a:solidFill>
            <a:srgbClr val="94A3B8">
              <a:alpha val="20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4122115"/>
            <a:ext cx="12191695" cy="243870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95935" y="2092147"/>
            <a:ext cx="3476549" cy="4219956"/>
          </a:xfrm>
          <a:prstGeom prst="roundRect">
            <a:avLst>
              <a:gd name="adj" fmla="val 865"/>
            </a:avLst>
          </a:prstGeom>
          <a:solidFill>
            <a:srgbClr val="064E3B">
              <a:alpha val="40000"/>
            </a:srgbClr>
          </a:solidFill>
          <a:ln w="50800">
            <a:solidFill>
              <a:srgbClr val="10B981"/>
            </a:solidFill>
            <a:prstDash val="solid"/>
          </a:ln>
        </p:spPr>
      </p:sp>
      <p:sp>
        <p:nvSpPr>
          <p:cNvPr id="7" name="Text 4"/>
          <p:cNvSpPr txBox="1"/>
          <p:nvPr/>
        </p:nvSpPr>
        <p:spPr>
          <a:xfrm>
            <a:off x="658368" y="4082796"/>
            <a:ext cx="305318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 acquisition via cost-effective drones &amp; sensors.</a:t>
            </a:r>
            <a:endParaRPr lang="en-US" sz="10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94944" y="4657039"/>
            <a:ext cx="105156" cy="105156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-4493" r="-4493" t="0" b="0"/>
          <a:stretch/>
        </p:blipFill>
        <p:spPr>
          <a:xfrm>
            <a:off x="694944" y="4910328"/>
            <a:ext cx="85954" cy="105156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-783" r="-783" t="0" b="0"/>
          <a:stretch/>
        </p:blipFill>
        <p:spPr>
          <a:xfrm>
            <a:off x="694944" y="5164531"/>
            <a:ext cx="133502" cy="105156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586130" y="5399532"/>
            <a:ext cx="3095244" cy="9144"/>
          </a:xfrm>
          <a:prstGeom prst="rect">
            <a:avLst/>
          </a:prstGeom>
          <a:solidFill>
            <a:srgbClr val="065F46">
              <a:alpha val="50000"/>
            </a:srgbClr>
          </a:solidFill>
          <a:ln/>
        </p:spPr>
      </p:sp>
      <p:sp>
        <p:nvSpPr>
          <p:cNvPr id="12" name="Shape 6"/>
          <p:cNvSpPr/>
          <p:nvPr/>
        </p:nvSpPr>
        <p:spPr>
          <a:xfrm>
            <a:off x="586130" y="5516575"/>
            <a:ext cx="3095244" cy="533095"/>
          </a:xfrm>
          <a:prstGeom prst="roundRect">
            <a:avLst>
              <a:gd name="adj" fmla="val 24504"/>
            </a:avLst>
          </a:prstGeom>
          <a:solidFill>
            <a:srgbClr val="064E3B"/>
          </a:solidFill>
          <a:ln w="12700">
            <a:solidFill>
              <a:srgbClr val="059669"/>
            </a:solidFill>
            <a:prstDash val="solid"/>
          </a:ln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4088" y="5702198"/>
            <a:ext cx="161849" cy="161849"/>
          </a:xfrm>
          <a:prstGeom prst="rect">
            <a:avLst/>
          </a:prstGeom>
        </p:spPr>
      </p:pic>
      <p:sp>
        <p:nvSpPr>
          <p:cNvPr id="14" name="Text 7"/>
          <p:cNvSpPr txBox="1"/>
          <p:nvPr/>
        </p:nvSpPr>
        <p:spPr>
          <a:xfrm>
            <a:off x="929945" y="5598871"/>
            <a:ext cx="2115007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spc="60" kern="0" dirty="0">
                <a:solidFill>
                  <a:srgbClr val="34D3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Proprietary Hardware</a:t>
            </a:r>
            <a:endParaRPr lang="en-US" sz="1200" dirty="0"/>
          </a:p>
        </p:txBody>
      </p:sp>
      <p:sp>
        <p:nvSpPr>
          <p:cNvPr id="15" name="Text 8"/>
          <p:cNvSpPr txBox="1"/>
          <p:nvPr/>
        </p:nvSpPr>
        <p:spPr>
          <a:xfrm>
            <a:off x="929945" y="5815584"/>
            <a:ext cx="208666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Voxel Sensor</a:t>
            </a:r>
            <a:endParaRPr lang="en-US" sz="9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427171" y="5711342"/>
            <a:ext cx="142646" cy="142646"/>
          </a:xfrm>
          <a:prstGeom prst="rect">
            <a:avLst/>
          </a:prstGeom>
        </p:spPr>
      </p:pic>
      <p:sp>
        <p:nvSpPr>
          <p:cNvPr id="17" name="Text 9"/>
          <p:cNvSpPr txBox="1"/>
          <p:nvPr/>
        </p:nvSpPr>
        <p:spPr>
          <a:xfrm>
            <a:off x="866851" y="4630522"/>
            <a:ext cx="6675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Proprietary</a:t>
            </a:r>
            <a:endParaRPr lang="en-US" sz="900" dirty="0"/>
          </a:p>
        </p:txBody>
      </p:sp>
      <p:sp>
        <p:nvSpPr>
          <p:cNvPr id="18" name="Text 10"/>
          <p:cNvSpPr txBox="1"/>
          <p:nvPr/>
        </p:nvSpPr>
        <p:spPr>
          <a:xfrm>
            <a:off x="1439266" y="4630522"/>
            <a:ext cx="8193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hyperspectral</a:t>
            </a:r>
            <a:endParaRPr lang="en-US" sz="900" dirty="0"/>
          </a:p>
        </p:txBody>
      </p:sp>
      <p:sp>
        <p:nvSpPr>
          <p:cNvPr id="19" name="Text 11"/>
          <p:cNvSpPr txBox="1"/>
          <p:nvPr/>
        </p:nvSpPr>
        <p:spPr>
          <a:xfrm>
            <a:off x="2162556" y="4630522"/>
            <a:ext cx="48646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</a:t>
            </a:r>
            <a:endParaRPr lang="en-US" sz="900" dirty="0"/>
          </a:p>
        </p:txBody>
      </p:sp>
      <p:sp>
        <p:nvSpPr>
          <p:cNvPr id="20" name="Text 12"/>
          <p:cNvSpPr txBox="1"/>
          <p:nvPr/>
        </p:nvSpPr>
        <p:spPr>
          <a:xfrm>
            <a:off x="848563" y="4883810"/>
            <a:ext cx="6099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</a:t>
            </a:r>
            <a:endParaRPr lang="en-US" sz="900" dirty="0"/>
          </a:p>
        </p:txBody>
      </p:sp>
      <p:sp>
        <p:nvSpPr>
          <p:cNvPr id="21" name="Text 13"/>
          <p:cNvSpPr txBox="1"/>
          <p:nvPr/>
        </p:nvSpPr>
        <p:spPr>
          <a:xfrm>
            <a:off x="1370686" y="4883810"/>
            <a:ext cx="84856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reduction</a:t>
            </a:r>
            <a:endParaRPr lang="en-US" sz="900" dirty="0"/>
          </a:p>
        </p:txBody>
      </p:sp>
      <p:sp>
        <p:nvSpPr>
          <p:cNvPr id="22" name="Text 14"/>
          <p:cNvSpPr txBox="1"/>
          <p:nvPr/>
        </p:nvSpPr>
        <p:spPr>
          <a:xfrm>
            <a:off x="2123237" y="4883810"/>
            <a:ext cx="52395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vs LiDAR</a:t>
            </a:r>
            <a:endParaRPr lang="en-US" sz="900" dirty="0"/>
          </a:p>
        </p:txBody>
      </p:sp>
      <p:sp>
        <p:nvSpPr>
          <p:cNvPr id="23" name="Text 15"/>
          <p:cNvSpPr txBox="1"/>
          <p:nvPr/>
        </p:nvSpPr>
        <p:spPr>
          <a:xfrm>
            <a:off x="894283" y="5137099"/>
            <a:ext cx="162946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High-frequency data gathering</a:t>
            </a:r>
            <a:endParaRPr lang="en-US" sz="900" dirty="0"/>
          </a:p>
        </p:txBody>
      </p:sp>
      <p:sp>
        <p:nvSpPr>
          <p:cNvPr id="24" name="Shape 16"/>
          <p:cNvSpPr/>
          <p:nvPr/>
        </p:nvSpPr>
        <p:spPr>
          <a:xfrm>
            <a:off x="1772107" y="2598725"/>
            <a:ext cx="724205" cy="724205"/>
          </a:xfrm>
          <a:prstGeom prst="roundRect">
            <a:avLst>
              <a:gd name="adj" fmla="val 19936"/>
            </a:avLst>
          </a:prstGeom>
          <a:solidFill>
            <a:srgbClr val="064E3B">
              <a:alpha val="40000"/>
            </a:srgbClr>
          </a:solidFill>
          <a:ln w="12700">
            <a:solidFill>
              <a:srgbClr val="10B981">
                <a:alpha val="40000"/>
              </a:srgbClr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979676" y="2807208"/>
            <a:ext cx="314554" cy="314554"/>
          </a:xfrm>
          <a:prstGeom prst="rect">
            <a:avLst/>
          </a:prstGeom>
        </p:spPr>
      </p:pic>
      <p:sp>
        <p:nvSpPr>
          <p:cNvPr id="26" name="Text 17"/>
          <p:cNvSpPr txBox="1"/>
          <p:nvPr/>
        </p:nvSpPr>
        <p:spPr>
          <a:xfrm>
            <a:off x="1496873" y="3422599"/>
            <a:ext cx="12819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200" b="1" spc="-56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Acquire</a:t>
            </a:r>
            <a:endParaRPr lang="en-US" sz="2200" dirty="0"/>
          </a:p>
        </p:txBody>
      </p:sp>
      <p:sp>
        <p:nvSpPr>
          <p:cNvPr id="27" name="Text 18"/>
          <p:cNvSpPr txBox="1"/>
          <p:nvPr/>
        </p:nvSpPr>
        <p:spPr>
          <a:xfrm>
            <a:off x="543154" y="3792931"/>
            <a:ext cx="318211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spc="90" kern="0" dirty="0">
                <a:solidFill>
                  <a:srgbClr val="34D3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Collection</a:t>
            </a:r>
            <a:endParaRPr lang="en-US" sz="900" dirty="0"/>
          </a:p>
        </p:txBody>
      </p:sp>
      <p:sp>
        <p:nvSpPr>
          <p:cNvPr id="28" name="Shape 19"/>
          <p:cNvSpPr/>
          <p:nvPr/>
        </p:nvSpPr>
        <p:spPr>
          <a:xfrm>
            <a:off x="694944" y="1911096"/>
            <a:ext cx="514807" cy="514807"/>
          </a:xfrm>
          <a:prstGeom prst="roundRect">
            <a:avLst>
              <a:gd name="adj" fmla="val 177620"/>
            </a:avLst>
          </a:prstGeom>
          <a:solidFill>
            <a:srgbClr val="064E3B"/>
          </a:solidFill>
          <a:ln w="508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9" name="Text 20"/>
          <p:cNvSpPr txBox="1"/>
          <p:nvPr/>
        </p:nvSpPr>
        <p:spPr>
          <a:xfrm>
            <a:off x="886054" y="2010766"/>
            <a:ext cx="30541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34D3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800" dirty="0"/>
          </a:p>
        </p:txBody>
      </p:sp>
      <p:sp>
        <p:nvSpPr>
          <p:cNvPr id="30" name="Shape 21"/>
          <p:cNvSpPr/>
          <p:nvPr/>
        </p:nvSpPr>
        <p:spPr>
          <a:xfrm>
            <a:off x="8321040" y="2092147"/>
            <a:ext cx="3476549" cy="4219956"/>
          </a:xfrm>
          <a:prstGeom prst="roundRect">
            <a:avLst>
              <a:gd name="adj" fmla="val 865"/>
            </a:avLst>
          </a:prstGeom>
          <a:solidFill>
            <a:srgbClr val="0891B2">
              <a:alpha val="40000"/>
            </a:srgbClr>
          </a:solidFill>
          <a:ln w="50800">
            <a:solidFill>
              <a:srgbClr val="06B6D4"/>
            </a:solidFill>
            <a:prstDash val="solid"/>
          </a:ln>
        </p:spPr>
      </p:sp>
      <p:sp>
        <p:nvSpPr>
          <p:cNvPr id="31" name="Text 22"/>
          <p:cNvSpPr txBox="1"/>
          <p:nvPr/>
        </p:nvSpPr>
        <p:spPr>
          <a:xfrm>
            <a:off x="8583473" y="4082796"/>
            <a:ext cx="305318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Unified</a:t>
            </a:r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</a:t>
            </a:r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transforms data into actionable insights.</a:t>
            </a:r>
            <a:endParaRPr lang="en-US" sz="1000" dirty="0"/>
          </a:p>
        </p:txBody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rcRect l="-783" r="-783" t="0" b="0"/>
          <a:stretch/>
        </p:blipFill>
        <p:spPr>
          <a:xfrm>
            <a:off x="8620049" y="4657039"/>
            <a:ext cx="133502" cy="105156"/>
          </a:xfrm>
          <a:prstGeom prst="rect">
            <a:avLst/>
          </a:prstGeom>
        </p:spPr>
      </p:pic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rcRect l="-783" r="-783" t="0" b="0"/>
          <a:stretch/>
        </p:blipFill>
        <p:spPr>
          <a:xfrm>
            <a:off x="8620049" y="4910328"/>
            <a:ext cx="133502" cy="105156"/>
          </a:xfrm>
          <a:prstGeom prst="rect">
            <a:avLst/>
          </a:prstGeom>
        </p:spPr>
      </p:pic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rcRect l="-4493" r="-4493" t="0" b="0"/>
          <a:stretch/>
        </p:blipFill>
        <p:spPr>
          <a:xfrm>
            <a:off x="8620049" y="5164531"/>
            <a:ext cx="85954" cy="105156"/>
          </a:xfrm>
          <a:prstGeom prst="rect">
            <a:avLst/>
          </a:prstGeom>
        </p:spPr>
      </p:pic>
      <p:sp>
        <p:nvSpPr>
          <p:cNvPr id="35" name="Shape 23"/>
          <p:cNvSpPr/>
          <p:nvPr/>
        </p:nvSpPr>
        <p:spPr>
          <a:xfrm>
            <a:off x="8511235" y="5399532"/>
            <a:ext cx="3095244" cy="9144"/>
          </a:xfrm>
          <a:prstGeom prst="rect">
            <a:avLst/>
          </a:prstGeom>
          <a:solidFill>
            <a:srgbClr val="E5E7EB">
              <a:alpha val="50000"/>
            </a:srgbClr>
          </a:solidFill>
          <a:ln/>
        </p:spPr>
      </p:sp>
      <p:sp>
        <p:nvSpPr>
          <p:cNvPr id="36" name="Shape 24"/>
          <p:cNvSpPr/>
          <p:nvPr/>
        </p:nvSpPr>
        <p:spPr>
          <a:xfrm>
            <a:off x="8511235" y="5516575"/>
            <a:ext cx="3095244" cy="533095"/>
          </a:xfrm>
          <a:prstGeom prst="roundRect">
            <a:avLst>
              <a:gd name="adj" fmla="val 24504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37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284" b="-284"/>
          <a:stretch/>
        </p:blipFill>
        <p:spPr>
          <a:xfrm>
            <a:off x="8628278" y="5702198"/>
            <a:ext cx="181051" cy="161849"/>
          </a:xfrm>
          <a:prstGeom prst="rect">
            <a:avLst/>
          </a:prstGeom>
        </p:spPr>
      </p:pic>
      <p:sp>
        <p:nvSpPr>
          <p:cNvPr id="38" name="Text 25"/>
          <p:cNvSpPr txBox="1"/>
          <p:nvPr/>
        </p:nvSpPr>
        <p:spPr>
          <a:xfrm>
            <a:off x="8873338" y="5598871"/>
            <a:ext cx="1648663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spc="60" kern="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 Interface</a:t>
            </a:r>
            <a:endParaRPr lang="en-US" sz="1200" dirty="0"/>
          </a:p>
        </p:txBody>
      </p:sp>
      <p:sp>
        <p:nvSpPr>
          <p:cNvPr id="39" name="Text 26"/>
          <p:cNvSpPr txBox="1"/>
          <p:nvPr/>
        </p:nvSpPr>
        <p:spPr>
          <a:xfrm>
            <a:off x="8873338" y="5815584"/>
            <a:ext cx="16194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Unified Dashboard</a:t>
            </a:r>
            <a:endParaRPr lang="en-US" sz="900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1388852" y="5729630"/>
            <a:ext cx="105156" cy="105156"/>
          </a:xfrm>
          <a:prstGeom prst="rect">
            <a:avLst/>
          </a:prstGeom>
        </p:spPr>
      </p:pic>
      <p:sp>
        <p:nvSpPr>
          <p:cNvPr id="41" name="Text 27"/>
          <p:cNvSpPr txBox="1"/>
          <p:nvPr/>
        </p:nvSpPr>
        <p:spPr>
          <a:xfrm>
            <a:off x="8818474" y="4630522"/>
            <a:ext cx="57150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</a:t>
            </a:r>
            <a:endParaRPr lang="en-US" sz="900" dirty="0"/>
          </a:p>
        </p:txBody>
      </p:sp>
      <p:sp>
        <p:nvSpPr>
          <p:cNvPr id="42" name="Text 28"/>
          <p:cNvSpPr txBox="1"/>
          <p:nvPr/>
        </p:nvSpPr>
        <p:spPr>
          <a:xfrm>
            <a:off x="9296705" y="4630522"/>
            <a:ext cx="105796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fleet management</a:t>
            </a:r>
            <a:endParaRPr lang="en-US" sz="900" dirty="0"/>
          </a:p>
        </p:txBody>
      </p:sp>
      <p:sp>
        <p:nvSpPr>
          <p:cNvPr id="43" name="Text 29"/>
          <p:cNvSpPr txBox="1"/>
          <p:nvPr/>
        </p:nvSpPr>
        <p:spPr>
          <a:xfrm>
            <a:off x="8818474" y="4883810"/>
            <a:ext cx="65745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</a:t>
            </a:r>
            <a:endParaRPr lang="en-US" sz="900" dirty="0"/>
          </a:p>
        </p:txBody>
      </p:sp>
      <p:sp>
        <p:nvSpPr>
          <p:cNvPr id="44" name="Text 30"/>
          <p:cNvSpPr txBox="1"/>
          <p:nvPr/>
        </p:nvSpPr>
        <p:spPr>
          <a:xfrm>
            <a:off x="9385402" y="4883810"/>
            <a:ext cx="11530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production planning</a:t>
            </a:r>
            <a:endParaRPr lang="en-US" sz="900" dirty="0"/>
          </a:p>
        </p:txBody>
      </p:sp>
      <p:sp>
        <p:nvSpPr>
          <p:cNvPr id="45" name="Text 31"/>
          <p:cNvSpPr txBox="1"/>
          <p:nvPr/>
        </p:nvSpPr>
        <p:spPr>
          <a:xfrm>
            <a:off x="8773668" y="5137099"/>
            <a:ext cx="4480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</a:t>
            </a:r>
            <a:endParaRPr lang="en-US" sz="900" dirty="0"/>
          </a:p>
        </p:txBody>
      </p:sp>
      <p:sp>
        <p:nvSpPr>
          <p:cNvPr id="46" name="Text 32"/>
          <p:cNvSpPr txBox="1"/>
          <p:nvPr/>
        </p:nvSpPr>
        <p:spPr>
          <a:xfrm>
            <a:off x="9126626" y="5137099"/>
            <a:ext cx="120975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compliance reporting</a:t>
            </a:r>
            <a:endParaRPr lang="en-US" sz="900" dirty="0"/>
          </a:p>
        </p:txBody>
      </p:sp>
      <p:sp>
        <p:nvSpPr>
          <p:cNvPr id="47" name="Shape 33"/>
          <p:cNvSpPr/>
          <p:nvPr/>
        </p:nvSpPr>
        <p:spPr>
          <a:xfrm>
            <a:off x="9696298" y="2598725"/>
            <a:ext cx="724205" cy="724205"/>
          </a:xfrm>
          <a:prstGeom prst="roundRect">
            <a:avLst>
              <a:gd name="adj" fmla="val 19936"/>
            </a:avLst>
          </a:prstGeom>
          <a:noFill/>
          <a:ln w="12700">
            <a:solidFill>
              <a:srgbClr val="E5E7EB">
                <a:alpha val="40000"/>
              </a:srgbClr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48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9904781" y="2807208"/>
            <a:ext cx="314554" cy="314554"/>
          </a:xfrm>
          <a:prstGeom prst="rect">
            <a:avLst/>
          </a:prstGeom>
        </p:spPr>
      </p:pic>
      <p:sp>
        <p:nvSpPr>
          <p:cNvPr id="49" name="Text 34"/>
          <p:cNvSpPr txBox="1"/>
          <p:nvPr/>
        </p:nvSpPr>
        <p:spPr>
          <a:xfrm>
            <a:off x="9717329" y="3422599"/>
            <a:ext cx="69128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200" b="1" spc="-56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</a:t>
            </a:r>
            <a:endParaRPr lang="en-US" sz="2200" dirty="0"/>
          </a:p>
        </p:txBody>
      </p:sp>
      <p:sp>
        <p:nvSpPr>
          <p:cNvPr id="50" name="Text 35"/>
          <p:cNvSpPr txBox="1"/>
          <p:nvPr/>
        </p:nvSpPr>
        <p:spPr>
          <a:xfrm>
            <a:off x="8468258" y="3792931"/>
            <a:ext cx="318211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spc="90" kern="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Execution &amp; Impact</a:t>
            </a:r>
            <a:endParaRPr lang="en-US" sz="900" dirty="0"/>
          </a:p>
        </p:txBody>
      </p:sp>
      <p:sp>
        <p:nvSpPr>
          <p:cNvPr id="51" name="Shape 36"/>
          <p:cNvSpPr/>
          <p:nvPr/>
        </p:nvSpPr>
        <p:spPr>
          <a:xfrm>
            <a:off x="10990174" y="1911096"/>
            <a:ext cx="514807" cy="514807"/>
          </a:xfrm>
          <a:prstGeom prst="roundRect">
            <a:avLst>
              <a:gd name="adj" fmla="val 177620"/>
            </a:avLst>
          </a:prstGeom>
          <a:noFill/>
          <a:ln w="508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52" name="Text 37"/>
          <p:cNvSpPr txBox="1"/>
          <p:nvPr/>
        </p:nvSpPr>
        <p:spPr>
          <a:xfrm>
            <a:off x="11181283" y="2010766"/>
            <a:ext cx="30541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800" dirty="0"/>
          </a:p>
        </p:txBody>
      </p:sp>
      <p:sp>
        <p:nvSpPr>
          <p:cNvPr id="53" name="Shape 38"/>
          <p:cNvSpPr/>
          <p:nvPr/>
        </p:nvSpPr>
        <p:spPr>
          <a:xfrm>
            <a:off x="4176065" y="1320394"/>
            <a:ext cx="3847795" cy="5762549"/>
          </a:xfrm>
          <a:prstGeom prst="roundRect">
            <a:avLst>
              <a:gd name="adj" fmla="val 941"/>
            </a:avLst>
          </a:prstGeom>
          <a:solidFill>
            <a:srgbClr val="581C87">
              <a:alpha val="50000"/>
            </a:srgbClr>
          </a:solidFill>
          <a:ln w="38100">
            <a:solidFill>
              <a:srgbClr val="8B5CF6">
                <a:alpha val="60000"/>
              </a:srgbClr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54" name="Text 39"/>
          <p:cNvSpPr txBox="1"/>
          <p:nvPr/>
        </p:nvSpPr>
        <p:spPr>
          <a:xfrm>
            <a:off x="4475988" y="3830422"/>
            <a:ext cx="324337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EDE9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AI leveraging</a:t>
            </a:r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SAM+CNN fusion</a:t>
            </a:r>
            <a:pPr algn="ctr" indent="0" marL="0">
              <a:buNone/>
            </a:pPr>
            <a:r>
              <a:rPr lang="en-US" sz="1000" b="1" dirty="0">
                <a:solidFill>
                  <a:srgbClr val="EDE9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precision.</a:t>
            </a:r>
            <a:endParaRPr lang="en-US" sz="1000" dirty="0"/>
          </a:p>
        </p:txBody>
      </p:sp>
      <p:pic>
        <p:nvPicPr>
          <p:cNvPr id="5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4605833" y="4465930"/>
            <a:ext cx="152705" cy="152705"/>
          </a:xfrm>
          <a:prstGeom prst="rect">
            <a:avLst/>
          </a:prstGeom>
        </p:spPr>
      </p:pic>
      <p:pic>
        <p:nvPicPr>
          <p:cNvPr id="56" name="Image 14" descr="preencoded.png">    </p:cNvPr>
          <p:cNvPicPr>
            <a:picLocks noChangeAspect="1"/>
          </p:cNvPicPr>
          <p:nvPr/>
        </p:nvPicPr>
        <p:blipFill>
          <a:blip r:embed="rId15"/>
          <a:srcRect l="-33" r="-33" t="0" b="0"/>
          <a:stretch/>
        </p:blipFill>
        <p:spPr>
          <a:xfrm>
            <a:off x="4605833" y="4755794"/>
            <a:ext cx="171907" cy="152705"/>
          </a:xfrm>
          <a:prstGeom prst="rect">
            <a:avLst/>
          </a:prstGeom>
        </p:spPr>
      </p:pic>
      <p:pic>
        <p:nvPicPr>
          <p:cNvPr id="5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4605833" y="5045659"/>
            <a:ext cx="152705" cy="152705"/>
          </a:xfrm>
          <a:prstGeom prst="rect">
            <a:avLst/>
          </a:prstGeom>
        </p:spPr>
      </p:pic>
      <p:sp>
        <p:nvSpPr>
          <p:cNvPr id="58" name="Shape 40"/>
          <p:cNvSpPr/>
          <p:nvPr/>
        </p:nvSpPr>
        <p:spPr>
          <a:xfrm>
            <a:off x="4445813" y="5355641"/>
            <a:ext cx="3305556" cy="9144"/>
          </a:xfrm>
          <a:prstGeom prst="rect">
            <a:avLst/>
          </a:prstGeom>
          <a:solidFill>
            <a:srgbClr val="6D28D9">
              <a:alpha val="50000"/>
            </a:srgbClr>
          </a:solidFill>
          <a:ln/>
        </p:spPr>
      </p:sp>
      <p:sp>
        <p:nvSpPr>
          <p:cNvPr id="59" name="Shape 41"/>
          <p:cNvSpPr/>
          <p:nvPr/>
        </p:nvSpPr>
        <p:spPr>
          <a:xfrm>
            <a:off x="4445813" y="5485486"/>
            <a:ext cx="3305556" cy="629107"/>
          </a:xfrm>
          <a:prstGeom prst="roundRect">
            <a:avLst>
              <a:gd name="adj" fmla="val 17618"/>
            </a:avLst>
          </a:prstGeom>
          <a:solidFill>
            <a:srgbClr val="4C1D95"/>
          </a:solidFill>
          <a:ln w="12700">
            <a:solidFill>
              <a:srgbClr val="7C3AED"/>
            </a:solidFill>
            <a:prstDash val="solid"/>
          </a:ln>
          <a:effectLst>
            <a:outerShdw sx="100000" sy="100000" kx="0" ky="0" algn="bl" rotWithShape="0" blurRad="101600" dist="12700" dir="16200000">
              <a:srgbClr val="7c3aed">
                <a:alpha val="30000"/>
              </a:srgbClr>
            </a:outerShdw>
          </a:effectLst>
        </p:spPr>
      </p:sp>
      <p:pic>
        <p:nvPicPr>
          <p:cNvPr id="60" name="Image 16" descr="preencoded.png">    </p:cNvPr>
          <p:cNvPicPr>
            <a:picLocks noChangeAspect="1"/>
          </p:cNvPicPr>
          <p:nvPr/>
        </p:nvPicPr>
        <p:blipFill>
          <a:blip r:embed="rId17"/>
          <a:srcRect l="-185" r="-185" t="0" b="0"/>
          <a:stretch/>
        </p:blipFill>
        <p:spPr>
          <a:xfrm>
            <a:off x="4575658" y="5691226"/>
            <a:ext cx="247802" cy="219456"/>
          </a:xfrm>
          <a:prstGeom prst="rect">
            <a:avLst/>
          </a:prstGeom>
        </p:spPr>
      </p:pic>
      <p:sp>
        <p:nvSpPr>
          <p:cNvPr id="61" name="Text 42"/>
          <p:cNvSpPr txBox="1"/>
          <p:nvPr/>
        </p:nvSpPr>
        <p:spPr>
          <a:xfrm>
            <a:off x="4935931" y="5576011"/>
            <a:ext cx="1629461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spc="60" kern="0" dirty="0">
                <a:solidFill>
                  <a:srgbClr val="DDD6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Architecture</a:t>
            </a:r>
            <a:endParaRPr lang="en-US" sz="1200" dirty="0"/>
          </a:p>
        </p:txBody>
      </p:sp>
      <p:sp>
        <p:nvSpPr>
          <p:cNvPr id="62" name="Text 43"/>
          <p:cNvSpPr txBox="1"/>
          <p:nvPr/>
        </p:nvSpPr>
        <p:spPr>
          <a:xfrm>
            <a:off x="4935931" y="5815584"/>
            <a:ext cx="16148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 + CNN Fusion</a:t>
            </a:r>
            <a:endParaRPr lang="en-US" sz="1000" dirty="0"/>
          </a:p>
        </p:txBody>
      </p:sp>
      <p:sp>
        <p:nvSpPr>
          <p:cNvPr id="63" name="Shape 44"/>
          <p:cNvSpPr/>
          <p:nvPr/>
        </p:nvSpPr>
        <p:spPr>
          <a:xfrm>
            <a:off x="4445813" y="6226150"/>
            <a:ext cx="3305556" cy="580644"/>
          </a:xfrm>
          <a:prstGeom prst="roundRect">
            <a:avLst>
              <a:gd name="adj" fmla="val 20653"/>
            </a:avLst>
          </a:prstGeom>
          <a:solidFill>
            <a:srgbClr val="431407"/>
          </a:solidFill>
          <a:ln w="12700">
            <a:solidFill>
              <a:srgbClr val="F97316"/>
            </a:solidFill>
            <a:prstDash val="solid"/>
          </a:ln>
        </p:spPr>
      </p:sp>
      <p:pic>
        <p:nvPicPr>
          <p:cNvPr id="64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-3030" b="-3030"/>
          <a:stretch/>
        </p:blipFill>
        <p:spPr>
          <a:xfrm>
            <a:off x="4575658" y="6410858"/>
            <a:ext cx="181051" cy="219456"/>
          </a:xfrm>
          <a:prstGeom prst="rect">
            <a:avLst/>
          </a:prstGeom>
        </p:spPr>
      </p:pic>
      <p:sp>
        <p:nvSpPr>
          <p:cNvPr id="65" name="Text 45"/>
          <p:cNvSpPr txBox="1"/>
          <p:nvPr/>
        </p:nvSpPr>
        <p:spPr>
          <a:xfrm>
            <a:off x="4875581" y="6315761"/>
            <a:ext cx="163860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spc="60" kern="0" dirty="0">
                <a:solidFill>
                  <a:srgbClr val="FDBA7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India-Optimized</a:t>
            </a:r>
            <a:endParaRPr lang="en-US" sz="1200" dirty="0"/>
          </a:p>
        </p:txBody>
      </p:sp>
      <p:sp>
        <p:nvSpPr>
          <p:cNvPr id="66" name="Text 46"/>
          <p:cNvSpPr txBox="1"/>
          <p:nvPr/>
        </p:nvSpPr>
        <p:spPr>
          <a:xfrm>
            <a:off x="4875581" y="6556248"/>
            <a:ext cx="1610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Contextual Training Data</a:t>
            </a:r>
            <a:endParaRPr lang="en-US" sz="900" dirty="0"/>
          </a:p>
        </p:txBody>
      </p:sp>
      <p:sp>
        <p:nvSpPr>
          <p:cNvPr id="67" name="Text 47"/>
          <p:cNvSpPr txBox="1"/>
          <p:nvPr/>
        </p:nvSpPr>
        <p:spPr>
          <a:xfrm>
            <a:off x="4836262" y="4435754"/>
            <a:ext cx="150510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 segmentation</a:t>
            </a:r>
            <a:endParaRPr lang="en-US" sz="900" dirty="0"/>
          </a:p>
        </p:txBody>
      </p:sp>
      <p:sp>
        <p:nvSpPr>
          <p:cNvPr id="68" name="Text 48"/>
          <p:cNvSpPr txBox="1"/>
          <p:nvPr/>
        </p:nvSpPr>
        <p:spPr>
          <a:xfrm>
            <a:off x="6248095" y="4435754"/>
            <a:ext cx="7242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DD6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 minerals</a:t>
            </a:r>
            <a:endParaRPr lang="en-US" sz="900" dirty="0"/>
          </a:p>
        </p:txBody>
      </p:sp>
      <p:sp>
        <p:nvSpPr>
          <p:cNvPr id="69" name="Text 49"/>
          <p:cNvSpPr txBox="1"/>
          <p:nvPr/>
        </p:nvSpPr>
        <p:spPr>
          <a:xfrm>
            <a:off x="4855464" y="4725619"/>
            <a:ext cx="69585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DD6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Trained on</a:t>
            </a:r>
            <a:endParaRPr lang="en-US" sz="900" dirty="0"/>
          </a:p>
        </p:txBody>
      </p:sp>
      <p:sp>
        <p:nvSpPr>
          <p:cNvPr id="70" name="Text 50"/>
          <p:cNvSpPr txBox="1"/>
          <p:nvPr/>
        </p:nvSpPr>
        <p:spPr>
          <a:xfrm>
            <a:off x="5459882" y="4725619"/>
            <a:ext cx="14100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geological data</a:t>
            </a:r>
            <a:endParaRPr lang="en-US" sz="900" dirty="0"/>
          </a:p>
        </p:txBody>
      </p:sp>
      <p:sp>
        <p:nvSpPr>
          <p:cNvPr id="71" name="Text 51"/>
          <p:cNvSpPr txBox="1"/>
          <p:nvPr/>
        </p:nvSpPr>
        <p:spPr>
          <a:xfrm>
            <a:off x="4836262" y="5015484"/>
            <a:ext cx="2000707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DD6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Superior accuracy &gt; global models</a:t>
            </a:r>
            <a:endParaRPr lang="en-US" sz="900" dirty="0"/>
          </a:p>
        </p:txBody>
      </p:sp>
      <p:sp>
        <p:nvSpPr>
          <p:cNvPr id="72" name="Shape 52"/>
          <p:cNvSpPr/>
          <p:nvPr/>
        </p:nvSpPr>
        <p:spPr>
          <a:xfrm>
            <a:off x="6970471" y="1510589"/>
            <a:ext cx="857707" cy="342900"/>
          </a:xfrm>
          <a:prstGeom prst="roundRect">
            <a:avLst>
              <a:gd name="adj" fmla="val 29630"/>
            </a:avLst>
          </a:prstGeom>
          <a:solidFill>
            <a:srgbClr val="4C1D95"/>
          </a:solidFill>
          <a:ln w="12700">
            <a:solidFill>
              <a:srgbClr val="7C3AED"/>
            </a:solidFill>
            <a:prstDash val="solid"/>
          </a:ln>
          <a:effectLst>
            <a:outerShdw sx="100000" sy="100000" kx="0" ky="0" algn="bl" rotWithShape="0" blurRad="101600" dist="12700" dir="16200000">
              <a:srgbClr val="7c3aed">
                <a:alpha val="30000"/>
              </a:srgbClr>
            </a:outerShdw>
          </a:effectLst>
        </p:spPr>
      </p:sp>
      <p:sp>
        <p:nvSpPr>
          <p:cNvPr id="73" name="Text 53"/>
          <p:cNvSpPr txBox="1"/>
          <p:nvPr/>
        </p:nvSpPr>
        <p:spPr>
          <a:xfrm>
            <a:off x="7060082" y="1570025"/>
            <a:ext cx="7909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spc="60" kern="0" dirty="0">
                <a:solidFill>
                  <a:srgbClr val="C4B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IP</a:t>
            </a:r>
            <a:endParaRPr lang="en-US" sz="1200" dirty="0"/>
          </a:p>
        </p:txBody>
      </p:sp>
      <p:sp>
        <p:nvSpPr>
          <p:cNvPr id="74" name="Shape 54"/>
          <p:cNvSpPr/>
          <p:nvPr/>
        </p:nvSpPr>
        <p:spPr>
          <a:xfrm>
            <a:off x="5616245" y="1910182"/>
            <a:ext cx="961949" cy="961949"/>
          </a:xfrm>
          <a:prstGeom prst="roundRect">
            <a:avLst>
              <a:gd name="adj" fmla="val 95057"/>
            </a:avLst>
          </a:prstGeom>
          <a:solidFill>
            <a:srgbClr val="4C1D95">
              <a:alpha val="50000"/>
            </a:srgbClr>
          </a:solidFill>
          <a:ln w="25400">
            <a:solidFill>
              <a:srgbClr val="8B5CF6">
                <a:alpha val="60000"/>
              </a:srgbClr>
            </a:solidFill>
            <a:prstDash val="solid"/>
          </a:ln>
        </p:spPr>
      </p:sp>
      <p:pic>
        <p:nvPicPr>
          <p:cNvPr id="75" name="Image 18" descr="preencoded.png">    </p:cNvPr>
          <p:cNvPicPr>
            <a:picLocks noChangeAspect="1"/>
          </p:cNvPicPr>
          <p:nvPr/>
        </p:nvPicPr>
        <p:blipFill>
          <a:blip r:embed="rId19">
            <a:alphaModFix amt="82000"/>
          </a:blip>
          <a:srcRect l="0" r="0" t="0" b="0"/>
          <a:stretch/>
        </p:blipFill>
        <p:spPr>
          <a:xfrm>
            <a:off x="5845759" y="2140610"/>
            <a:ext cx="504749" cy="504749"/>
          </a:xfrm>
          <a:prstGeom prst="rect">
            <a:avLst/>
          </a:prstGeom>
        </p:spPr>
      </p:pic>
      <p:sp>
        <p:nvSpPr>
          <p:cNvPr id="76" name="Text 55"/>
          <p:cNvSpPr txBox="1"/>
          <p:nvPr/>
        </p:nvSpPr>
        <p:spPr>
          <a:xfrm>
            <a:off x="5238598" y="2970886"/>
            <a:ext cx="1724558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700" b="1" spc="-6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</a:t>
            </a:r>
            <a:endParaRPr lang="en-US" sz="2700" dirty="0"/>
          </a:p>
        </p:txBody>
      </p:sp>
      <p:sp>
        <p:nvSpPr>
          <p:cNvPr id="77" name="Text 56"/>
          <p:cNvSpPr txBox="1"/>
          <p:nvPr/>
        </p:nvSpPr>
        <p:spPr>
          <a:xfrm>
            <a:off x="4395521" y="3430829"/>
            <a:ext cx="34052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00" b="1" spc="105" kern="0" dirty="0">
                <a:solidFill>
                  <a:srgbClr val="C4B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Intelligence Layer</a:t>
            </a:r>
            <a:endParaRPr lang="en-US" sz="1000" dirty="0"/>
          </a:p>
        </p:txBody>
      </p:sp>
      <p:sp>
        <p:nvSpPr>
          <p:cNvPr id="78" name="Shape 57"/>
          <p:cNvSpPr/>
          <p:nvPr/>
        </p:nvSpPr>
        <p:spPr>
          <a:xfrm>
            <a:off x="5776265" y="1030529"/>
            <a:ext cx="647395" cy="647395"/>
          </a:xfrm>
          <a:prstGeom prst="roundRect">
            <a:avLst>
              <a:gd name="adj" fmla="val 141243"/>
            </a:avLst>
          </a:prstGeom>
          <a:solidFill>
            <a:srgbClr val="4C1D95"/>
          </a:solidFill>
          <a:ln w="508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79" name="Text 58"/>
          <p:cNvSpPr txBox="1"/>
          <p:nvPr/>
        </p:nvSpPr>
        <p:spPr>
          <a:xfrm>
            <a:off x="6010351" y="1140257"/>
            <a:ext cx="395935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2200" dirty="0"/>
          </a:p>
        </p:txBody>
      </p:sp>
      <p:sp>
        <p:nvSpPr>
          <p:cNvPr id="80" name="Shape 59"/>
          <p:cNvSpPr/>
          <p:nvPr/>
        </p:nvSpPr>
        <p:spPr>
          <a:xfrm>
            <a:off x="1548994" y="375818"/>
            <a:ext cx="1218895" cy="9144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81" name="Text 60"/>
          <p:cNvSpPr txBox="1"/>
          <p:nvPr/>
        </p:nvSpPr>
        <p:spPr>
          <a:xfrm>
            <a:off x="457200" y="961949"/>
            <a:ext cx="67199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integrated hardware-software stack to Acquire, Analyze, and Act</a:t>
            </a:r>
            <a:endParaRPr lang="en-US" sz="1300" dirty="0"/>
          </a:p>
        </p:txBody>
      </p:sp>
      <p:sp>
        <p:nvSpPr>
          <p:cNvPr id="82" name="Shape 61"/>
          <p:cNvSpPr/>
          <p:nvPr/>
        </p:nvSpPr>
        <p:spPr>
          <a:xfrm>
            <a:off x="11277295" y="304495"/>
            <a:ext cx="457200" cy="457200"/>
          </a:xfrm>
          <a:prstGeom prst="roundRect">
            <a:avLst>
              <a:gd name="adj" fmla="val 33333"/>
            </a:avLst>
          </a:prstGeom>
          <a:solidFill>
            <a:srgbClr val="2563EB"/>
          </a:solidFill>
          <a:ln w="12700">
            <a:solidFill>
              <a:srgbClr val="60A5FA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83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-45" b="-45"/>
          <a:stretch/>
        </p:blipFill>
        <p:spPr>
          <a:xfrm>
            <a:off x="11377879" y="418795"/>
            <a:ext cx="256946" cy="228600"/>
          </a:xfrm>
          <a:prstGeom prst="rect">
            <a:avLst/>
          </a:prstGeom>
        </p:spPr>
      </p:pic>
      <p:sp>
        <p:nvSpPr>
          <p:cNvPr id="84" name="Text 62"/>
          <p:cNvSpPr txBox="1"/>
          <p:nvPr/>
        </p:nvSpPr>
        <p:spPr>
          <a:xfrm>
            <a:off x="457200" y="295351"/>
            <a:ext cx="10671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SOLUTION</a:t>
            </a:r>
            <a:endParaRPr lang="en-US" sz="900" dirty="0"/>
          </a:p>
        </p:txBody>
      </p:sp>
      <p:sp>
        <p:nvSpPr>
          <p:cNvPr id="85" name="Text 63"/>
          <p:cNvSpPr txBox="1"/>
          <p:nvPr/>
        </p:nvSpPr>
        <p:spPr>
          <a:xfrm>
            <a:off x="457200" y="495605"/>
            <a:ext cx="4914900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Vyomchara Platform:</a:t>
            </a:r>
            <a:endParaRPr lang="en-US" sz="2700" dirty="0"/>
          </a:p>
        </p:txBody>
      </p:sp>
      <p:sp>
        <p:nvSpPr>
          <p:cNvPr id="86" name="Shape 64"/>
          <p:cNvSpPr/>
          <p:nvPr/>
        </p:nvSpPr>
        <p:spPr>
          <a:xfrm>
            <a:off x="5111496" y="495605"/>
            <a:ext cx="1943100" cy="418795"/>
          </a:xfrm>
          <a:prstGeom prst="rect">
            <a:avLst/>
          </a:prstGeom>
          <a:solidFill>
            <a:srgbClr val="60A5FA"/>
          </a:solidFill>
          <a:ln/>
        </p:spPr>
      </p:sp>
      <p:sp>
        <p:nvSpPr>
          <p:cNvPr id="87" name="Text 65"/>
          <p:cNvSpPr txBox="1"/>
          <p:nvPr/>
        </p:nvSpPr>
        <p:spPr>
          <a:xfrm>
            <a:off x="5111496" y="495605"/>
            <a:ext cx="220096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Mining 4.0</a:t>
            </a:r>
            <a:endParaRPr lang="en-US" sz="2700" dirty="0"/>
          </a:p>
        </p:txBody>
      </p:sp>
      <p:sp>
        <p:nvSpPr>
          <p:cNvPr id="88" name="Shape 66"/>
          <p:cNvSpPr/>
          <p:nvPr/>
        </p:nvSpPr>
        <p:spPr>
          <a:xfrm>
            <a:off x="0" y="6939382"/>
            <a:ext cx="12191695" cy="9144"/>
          </a:xfrm>
          <a:prstGeom prst="rect">
            <a:avLst/>
          </a:prstGeom>
          <a:solidFill>
            <a:srgbClr val="1F2937"/>
          </a:solidFill>
          <a:ln/>
        </p:spPr>
      </p:sp>
      <p:pic>
        <p:nvPicPr>
          <p:cNvPr id="89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457200" y="7082028"/>
            <a:ext cx="114300" cy="114300"/>
          </a:xfrm>
          <a:prstGeom prst="rect">
            <a:avLst/>
          </a:prstGeom>
        </p:spPr>
      </p:pic>
      <p:pic>
        <p:nvPicPr>
          <p:cNvPr id="90" name="Image 21" descr="preencoded.png">    </p:cNvPr>
          <p:cNvPicPr>
            <a:picLocks noChangeAspect="1"/>
          </p:cNvPicPr>
          <p:nvPr/>
        </p:nvPicPr>
        <p:blipFill>
          <a:blip r:embed="rId22"/>
          <a:srcRect l="-2571" r="-2571" t="0" b="0"/>
          <a:stretch/>
        </p:blipFill>
        <p:spPr>
          <a:xfrm>
            <a:off x="2243938" y="7082028"/>
            <a:ext cx="105156" cy="114300"/>
          </a:xfrm>
          <a:prstGeom prst="rect">
            <a:avLst/>
          </a:prstGeom>
        </p:spPr>
      </p:pic>
      <p:pic>
        <p:nvPicPr>
          <p:cNvPr id="91" name="Image 22" descr="preencoded.png">    </p:cNvPr>
          <p:cNvPicPr>
            <a:picLocks noChangeAspect="1"/>
          </p:cNvPicPr>
          <p:nvPr/>
        </p:nvPicPr>
        <p:blipFill>
          <a:blip r:embed="rId23"/>
          <a:srcRect l="-1911" r="-1911" t="0" b="0"/>
          <a:stretch/>
        </p:blipFill>
        <p:spPr>
          <a:xfrm>
            <a:off x="3913632" y="7082028"/>
            <a:ext cx="133502" cy="114300"/>
          </a:xfrm>
          <a:prstGeom prst="rect">
            <a:avLst/>
          </a:prstGeom>
        </p:spPr>
      </p:pic>
      <p:sp>
        <p:nvSpPr>
          <p:cNvPr id="92" name="Text 67"/>
          <p:cNvSpPr txBox="1"/>
          <p:nvPr/>
        </p:nvSpPr>
        <p:spPr>
          <a:xfrm>
            <a:off x="647395" y="7053682"/>
            <a:ext cx="13816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spc="22" kern="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Integration</a:t>
            </a:r>
            <a:endParaRPr lang="en-US" sz="900" dirty="0"/>
          </a:p>
        </p:txBody>
      </p:sp>
      <p:sp>
        <p:nvSpPr>
          <p:cNvPr id="93" name="Text 68"/>
          <p:cNvSpPr txBox="1"/>
          <p:nvPr/>
        </p:nvSpPr>
        <p:spPr>
          <a:xfrm>
            <a:off x="2424989" y="7053682"/>
            <a:ext cx="12765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spc="22" kern="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Processing</a:t>
            </a:r>
            <a:endParaRPr lang="en-US" sz="900" dirty="0"/>
          </a:p>
        </p:txBody>
      </p:sp>
      <p:sp>
        <p:nvSpPr>
          <p:cNvPr id="94" name="Text 69"/>
          <p:cNvSpPr txBox="1"/>
          <p:nvPr/>
        </p:nvSpPr>
        <p:spPr>
          <a:xfrm>
            <a:off x="4123030" y="7053682"/>
            <a:ext cx="105796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spc="22" kern="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Support</a:t>
            </a:r>
            <a:endParaRPr lang="en-US" sz="900" dirty="0"/>
          </a:p>
        </p:txBody>
      </p:sp>
      <p:sp>
        <p:nvSpPr>
          <p:cNvPr id="95" name="Text 70"/>
          <p:cNvSpPr txBox="1"/>
          <p:nvPr/>
        </p:nvSpPr>
        <p:spPr>
          <a:xfrm>
            <a:off x="10561320" y="7053682"/>
            <a:ext cx="12957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spc="120" kern="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BHAR-777023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3" name="Shape 1"/>
          <p:cNvSpPr/>
          <p:nvPr/>
        </p:nvSpPr>
        <p:spPr>
          <a:xfrm>
            <a:off x="609905" y="4448556"/>
            <a:ext cx="4401007" cy="2190902"/>
          </a:xfrm>
          <a:prstGeom prst="roundRect">
            <a:avLst>
              <a:gd name="adj" fmla="val 217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4613148" y="470550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3B82F6"/>
          </a:solidFill>
          <a:ln/>
        </p:spPr>
      </p:sp>
      <p:sp>
        <p:nvSpPr>
          <p:cNvPr id="5" name="Shape 3"/>
          <p:cNvSpPr/>
          <p:nvPr/>
        </p:nvSpPr>
        <p:spPr>
          <a:xfrm>
            <a:off x="4727448" y="470550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10B981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809244" y="4657954"/>
            <a:ext cx="142463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93C5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STRATEGY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609905" y="929030"/>
            <a:ext cx="4401007" cy="1619402"/>
          </a:xfrm>
          <a:prstGeom prst="roundRect">
            <a:avLst>
              <a:gd name="adj" fmla="val 3986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09905" y="929030"/>
            <a:ext cx="190195" cy="19202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09905" y="929030"/>
            <a:ext cx="19202" cy="190195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813402" y="2528316"/>
            <a:ext cx="190195" cy="19202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984394" y="2357323"/>
            <a:ext cx="19202" cy="190195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</p:sp>
      <p:sp>
        <p:nvSpPr>
          <p:cNvPr id="12" name="Text 10"/>
          <p:cNvSpPr txBox="1"/>
          <p:nvPr/>
        </p:nvSpPr>
        <p:spPr>
          <a:xfrm>
            <a:off x="847649" y="1166774"/>
            <a:ext cx="401055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45" kern="0" dirty="0">
                <a:solidFill>
                  <a:srgbClr val="93C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Available Market (TAM)</a:t>
            </a:r>
            <a:endParaRPr lang="en-US" sz="900" dirty="0"/>
          </a:p>
        </p:txBody>
      </p:sp>
      <p:sp>
        <p:nvSpPr>
          <p:cNvPr id="13" name="Text 11"/>
          <p:cNvSpPr txBox="1"/>
          <p:nvPr/>
        </p:nvSpPr>
        <p:spPr>
          <a:xfrm>
            <a:off x="847649" y="1281074"/>
            <a:ext cx="2181758" cy="838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400" b="1" spc="-135" kern="0" dirty="0">
                <a:solidFill>
                  <a:srgbClr val="3B82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$285</a:t>
            </a:r>
            <a:endParaRPr lang="en-US" sz="5400" dirty="0"/>
          </a:p>
        </p:txBody>
      </p:sp>
      <p:sp>
        <p:nvSpPr>
          <p:cNvPr id="14" name="Text 12"/>
          <p:cNvSpPr txBox="1"/>
          <p:nvPr/>
        </p:nvSpPr>
        <p:spPr>
          <a:xfrm>
            <a:off x="2585009" y="1614830"/>
            <a:ext cx="505663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spc="-135" kern="0" dirty="0">
                <a:solidFill>
                  <a:srgbClr val="93C5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</a:t>
            </a:r>
            <a:endParaRPr lang="en-US" sz="2700" dirty="0"/>
          </a:p>
        </p:txBody>
      </p:sp>
      <p:sp>
        <p:nvSpPr>
          <p:cNvPr id="15" name="Text 13"/>
          <p:cNvSpPr txBox="1"/>
          <p:nvPr/>
        </p:nvSpPr>
        <p:spPr>
          <a:xfrm>
            <a:off x="847649" y="2119579"/>
            <a:ext cx="40251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 Metals &amp; Mining Industry 2024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2531059" y="1090879"/>
            <a:ext cx="2314346" cy="323698"/>
          </a:xfrm>
          <a:prstGeom prst="roundRect">
            <a:avLst>
              <a:gd name="adj" fmla="val 33234"/>
            </a:avLst>
          </a:prstGeom>
          <a:noFill/>
          <a:ln w="12700">
            <a:solidFill>
              <a:srgbClr val="1E40AF"/>
            </a:solidFill>
            <a:prstDash val="solid"/>
          </a:ln>
        </p:spPr>
      </p:sp>
      <p:sp>
        <p:nvSpPr>
          <p:cNvPr id="17" name="Text 15"/>
          <p:cNvSpPr txBox="1"/>
          <p:nvPr/>
        </p:nvSpPr>
        <p:spPr>
          <a:xfrm>
            <a:off x="2617013" y="1147572"/>
            <a:ext cx="225765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BFDB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 Industry Reports 2025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609905" y="2738628"/>
            <a:ext cx="4401007" cy="1524305"/>
          </a:xfrm>
          <a:prstGeom prst="roundRect">
            <a:avLst>
              <a:gd name="adj" fmla="val 449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4803343" y="2633472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F59E0B">
              <a:alpha val="99000"/>
            </a:srgbClr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>
            <a:alphaModFix amt="99000"/>
          </a:blip>
          <a:srcRect l="0" r="0" t="-1100" b="-1100"/>
          <a:stretch/>
        </p:blipFill>
        <p:spPr>
          <a:xfrm>
            <a:off x="4899355" y="2719426"/>
            <a:ext cx="114300" cy="133502"/>
          </a:xfrm>
          <a:prstGeom prst="rect">
            <a:avLst/>
          </a:prstGeom>
        </p:spPr>
      </p:pic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09244" y="2967228"/>
            <a:ext cx="133502" cy="133502"/>
          </a:xfrm>
          <a:prstGeom prst="rect">
            <a:avLst/>
          </a:prstGeom>
        </p:spPr>
      </p:pic>
      <p:sp>
        <p:nvSpPr>
          <p:cNvPr id="22" name="Text 18"/>
          <p:cNvSpPr txBox="1"/>
          <p:nvPr/>
        </p:nvSpPr>
        <p:spPr>
          <a:xfrm>
            <a:off x="1019556" y="2938882"/>
            <a:ext cx="14913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spc="26" kern="0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OPPORTUNITY</a:t>
            </a:r>
            <a:endParaRPr lang="en-US" sz="1000" dirty="0"/>
          </a:p>
        </p:txBody>
      </p:sp>
      <p:sp>
        <p:nvSpPr>
          <p:cNvPr id="23" name="Text 19"/>
          <p:cNvSpPr txBox="1"/>
          <p:nvPr/>
        </p:nvSpPr>
        <p:spPr>
          <a:xfrm>
            <a:off x="809244" y="3204972"/>
            <a:ext cx="4129430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i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"No dominant Indian leader in integrated mining technology."</a:t>
            </a:r>
            <a:endParaRPr lang="en-US" sz="1300" dirty="0"/>
          </a:p>
        </p:txBody>
      </p:sp>
      <p:sp>
        <p:nvSpPr>
          <p:cNvPr id="24" name="Text 20"/>
          <p:cNvSpPr txBox="1"/>
          <p:nvPr/>
        </p:nvSpPr>
        <p:spPr>
          <a:xfrm>
            <a:off x="809244" y="3752698"/>
            <a:ext cx="4086454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Incumbents like Hexagon and Reactore are too expensive and monolithic for the average Indian firm.</a:t>
            </a:r>
            <a:endParaRPr lang="en-US" sz="900" dirty="0"/>
          </a:p>
        </p:txBody>
      </p:sp>
      <p:sp>
        <p:nvSpPr>
          <p:cNvPr id="25" name="Shape 21"/>
          <p:cNvSpPr/>
          <p:nvPr/>
        </p:nvSpPr>
        <p:spPr>
          <a:xfrm>
            <a:off x="1190549" y="5219395"/>
            <a:ext cx="3238805" cy="38405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26" name="Shape 22"/>
          <p:cNvSpPr/>
          <p:nvPr/>
        </p:nvSpPr>
        <p:spPr>
          <a:xfrm>
            <a:off x="5309006" y="929030"/>
            <a:ext cx="6277356" cy="4304995"/>
          </a:xfrm>
          <a:prstGeom prst="roundRect">
            <a:avLst>
              <a:gd name="adj" fmla="val 564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4" b="-4"/>
          <a:stretch/>
        </p:blipFill>
        <p:spPr>
          <a:xfrm>
            <a:off x="5318150" y="938174"/>
            <a:ext cx="6258154" cy="4286707"/>
          </a:xfrm>
          <a:prstGeom prst="rect">
            <a:avLst/>
          </a:prstGeom>
        </p:spPr>
      </p:pic>
      <p:sp>
        <p:nvSpPr>
          <p:cNvPr id="28" name="Shape 23"/>
          <p:cNvSpPr/>
          <p:nvPr/>
        </p:nvSpPr>
        <p:spPr>
          <a:xfrm>
            <a:off x="5309006" y="5419649"/>
            <a:ext cx="1971446" cy="1218895"/>
          </a:xfrm>
          <a:prstGeom prst="roundRect">
            <a:avLst>
              <a:gd name="adj" fmla="val 7033"/>
            </a:avLst>
          </a:prstGeom>
          <a:solidFill>
            <a:srgbClr val="0F172A">
              <a:alpha val="8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29" name="Shape 24"/>
          <p:cNvSpPr/>
          <p:nvPr/>
        </p:nvSpPr>
        <p:spPr>
          <a:xfrm>
            <a:off x="7463333" y="5419649"/>
            <a:ext cx="1971446" cy="1218895"/>
          </a:xfrm>
          <a:prstGeom prst="roundRect">
            <a:avLst>
              <a:gd name="adj" fmla="val 7033"/>
            </a:avLst>
          </a:prstGeom>
          <a:solidFill>
            <a:srgbClr val="0F172A">
              <a:alpha val="8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30" name="Shape 25"/>
          <p:cNvSpPr/>
          <p:nvPr/>
        </p:nvSpPr>
        <p:spPr>
          <a:xfrm>
            <a:off x="9617659" y="5419649"/>
            <a:ext cx="1971446" cy="1218895"/>
          </a:xfrm>
          <a:prstGeom prst="roundRect">
            <a:avLst>
              <a:gd name="adj" fmla="val 7033"/>
            </a:avLst>
          </a:prstGeom>
          <a:solidFill>
            <a:srgbClr val="0F172A">
              <a:alpha val="8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31" name="Shape 26"/>
          <p:cNvSpPr/>
          <p:nvPr/>
        </p:nvSpPr>
        <p:spPr>
          <a:xfrm>
            <a:off x="609905" y="6429146"/>
            <a:ext cx="10972800" cy="914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32" name="Text 27"/>
          <p:cNvSpPr txBox="1"/>
          <p:nvPr/>
        </p:nvSpPr>
        <p:spPr>
          <a:xfrm>
            <a:off x="1218895" y="6515100"/>
            <a:ext cx="52486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 Ministry of Mines Annual Report 2024-25, Industry Analysis 2025</a:t>
            </a:r>
            <a:endParaRPr lang="en-US" sz="1200" dirty="0"/>
          </a:p>
        </p:txBody>
      </p:sp>
      <p:sp>
        <p:nvSpPr>
          <p:cNvPr id="33" name="Text 28"/>
          <p:cNvSpPr txBox="1"/>
          <p:nvPr/>
        </p:nvSpPr>
        <p:spPr>
          <a:xfrm>
            <a:off x="10243109" y="6553505"/>
            <a:ext cx="8193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BHAR-777023</a:t>
            </a:r>
            <a:endParaRPr lang="en-US" sz="900" dirty="0"/>
          </a:p>
        </p:txBody>
      </p:sp>
      <p:sp>
        <p:nvSpPr>
          <p:cNvPr id="34" name="Shape 29"/>
          <p:cNvSpPr/>
          <p:nvPr/>
        </p:nvSpPr>
        <p:spPr>
          <a:xfrm>
            <a:off x="2387498" y="375818"/>
            <a:ext cx="1218895" cy="9144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35" name="Shape 30"/>
          <p:cNvSpPr/>
          <p:nvPr/>
        </p:nvSpPr>
        <p:spPr>
          <a:xfrm>
            <a:off x="11201400" y="304495"/>
            <a:ext cx="381305" cy="381305"/>
          </a:xfrm>
          <a:prstGeom prst="roundRect">
            <a:avLst>
              <a:gd name="adj" fmla="val 23981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3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842" b="-842"/>
          <a:stretch/>
        </p:blipFill>
        <p:spPr>
          <a:xfrm>
            <a:off x="11296498" y="409651"/>
            <a:ext cx="190195" cy="171907"/>
          </a:xfrm>
          <a:prstGeom prst="rect">
            <a:avLst/>
          </a:prstGeom>
        </p:spPr>
      </p:pic>
      <p:sp>
        <p:nvSpPr>
          <p:cNvPr id="37" name="Text 31"/>
          <p:cNvSpPr txBox="1"/>
          <p:nvPr/>
        </p:nvSpPr>
        <p:spPr>
          <a:xfrm>
            <a:off x="609905" y="295351"/>
            <a:ext cx="17529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&amp; OPPORTUNITY</a:t>
            </a:r>
            <a:endParaRPr lang="en-US" sz="900" dirty="0"/>
          </a:p>
        </p:txBody>
      </p:sp>
      <p:sp>
        <p:nvSpPr>
          <p:cNvPr id="38" name="Text 32"/>
          <p:cNvSpPr txBox="1"/>
          <p:nvPr/>
        </p:nvSpPr>
        <p:spPr>
          <a:xfrm>
            <a:off x="609905" y="495605"/>
            <a:ext cx="69969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Tapping into India's Massive Mining Potential</a:t>
            </a:r>
            <a:endParaRPr lang="en-US" sz="2200" dirty="0"/>
          </a:p>
        </p:txBody>
      </p:sp>
      <p:sp>
        <p:nvSpPr>
          <p:cNvPr id="39" name="Shape 33"/>
          <p:cNvSpPr/>
          <p:nvPr/>
        </p:nvSpPr>
        <p:spPr>
          <a:xfrm>
            <a:off x="1246327" y="5105095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1F2937"/>
          </a:solidFill>
          <a:ln w="25400">
            <a:solidFill>
              <a:srgbClr val="3B82F6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40" name="Image 4" descr="preencoded.png">    </p:cNvPr>
          <p:cNvPicPr>
            <a:picLocks noChangeAspect="1"/>
          </p:cNvPicPr>
          <p:nvPr/>
        </p:nvPicPr>
        <p:blipFill>
          <a:blip r:embed="rId5"/>
          <a:srcRect l="-1064" r="-1064" t="0" b="0"/>
          <a:stretch/>
        </p:blipFill>
        <p:spPr>
          <a:xfrm>
            <a:off x="1365199" y="5248656"/>
            <a:ext cx="219456" cy="171907"/>
          </a:xfrm>
          <a:prstGeom prst="rect">
            <a:avLst/>
          </a:prstGeom>
        </p:spPr>
      </p:pic>
      <p:sp>
        <p:nvSpPr>
          <p:cNvPr id="41" name="Shape 34"/>
          <p:cNvSpPr/>
          <p:nvPr/>
        </p:nvSpPr>
        <p:spPr>
          <a:xfrm>
            <a:off x="1121969" y="5639105"/>
            <a:ext cx="714146" cy="267005"/>
          </a:xfrm>
          <a:prstGeom prst="roundRect">
            <a:avLst>
              <a:gd name="adj" fmla="val 342465"/>
            </a:avLst>
          </a:prstGeom>
          <a:solidFill>
            <a:srgbClr val="2563EB"/>
          </a:solidFill>
          <a:ln/>
        </p:spPr>
      </p:sp>
      <p:sp>
        <p:nvSpPr>
          <p:cNvPr id="42" name="Text 35"/>
          <p:cNvSpPr txBox="1"/>
          <p:nvPr/>
        </p:nvSpPr>
        <p:spPr>
          <a:xfrm>
            <a:off x="874166" y="5943600"/>
            <a:ext cx="120975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Contractors</a:t>
            </a:r>
            <a:endParaRPr lang="en-US" sz="900" dirty="0"/>
          </a:p>
        </p:txBody>
      </p:sp>
      <p:sp>
        <p:nvSpPr>
          <p:cNvPr id="43" name="Text 36"/>
          <p:cNvSpPr txBox="1"/>
          <p:nvPr/>
        </p:nvSpPr>
        <p:spPr>
          <a:xfrm>
            <a:off x="1017727" y="6096305"/>
            <a:ext cx="9244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Entry</a:t>
            </a:r>
            <a:endParaRPr lang="en-US" sz="1200" dirty="0"/>
          </a:p>
        </p:txBody>
      </p:sp>
      <p:sp>
        <p:nvSpPr>
          <p:cNvPr id="44" name="Text 37"/>
          <p:cNvSpPr txBox="1"/>
          <p:nvPr/>
        </p:nvSpPr>
        <p:spPr>
          <a:xfrm>
            <a:off x="1197864" y="5667451"/>
            <a:ext cx="676656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1</a:t>
            </a:r>
            <a:endParaRPr lang="en-US" sz="1200" dirty="0"/>
          </a:p>
        </p:txBody>
      </p:sp>
      <p:pic>
        <p:nvPicPr>
          <p:cNvPr id="45" name="Image 5" descr="preencoded.png">    </p:cNvPr>
          <p:cNvPicPr>
            <a:picLocks noChangeAspect="1"/>
          </p:cNvPicPr>
          <p:nvPr/>
        </p:nvPicPr>
        <p:blipFill>
          <a:blip r:embed="rId6"/>
          <a:srcRect l="-3120" r="-3120" t="0" b="0"/>
          <a:stretch/>
        </p:blipFill>
        <p:spPr>
          <a:xfrm>
            <a:off x="2768803" y="5100523"/>
            <a:ext cx="75895" cy="114300"/>
          </a:xfrm>
          <a:prstGeom prst="rect">
            <a:avLst/>
          </a:prstGeom>
        </p:spPr>
      </p:pic>
      <p:sp>
        <p:nvSpPr>
          <p:cNvPr id="46" name="Shape 38"/>
          <p:cNvSpPr/>
          <p:nvPr/>
        </p:nvSpPr>
        <p:spPr>
          <a:xfrm>
            <a:off x="3909060" y="4990795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1F2937"/>
          </a:solidFill>
          <a:ln w="25400">
            <a:solidFill>
              <a:srgbClr val="10B981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052621" y="5134356"/>
            <a:ext cx="171907" cy="171907"/>
          </a:xfrm>
          <a:prstGeom prst="rect">
            <a:avLst/>
          </a:prstGeom>
        </p:spPr>
      </p:pic>
      <p:sp>
        <p:nvSpPr>
          <p:cNvPr id="48" name="Shape 39"/>
          <p:cNvSpPr/>
          <p:nvPr/>
        </p:nvSpPr>
        <p:spPr>
          <a:xfrm>
            <a:off x="3784702" y="5524805"/>
            <a:ext cx="714146" cy="267005"/>
          </a:xfrm>
          <a:prstGeom prst="roundRect">
            <a:avLst>
              <a:gd name="adj" fmla="val 342465"/>
            </a:avLst>
          </a:prstGeom>
          <a:solidFill>
            <a:srgbClr val="059669"/>
          </a:solidFill>
          <a:ln/>
        </p:spPr>
      </p:sp>
      <p:sp>
        <p:nvSpPr>
          <p:cNvPr id="49" name="Text 40"/>
          <p:cNvSpPr txBox="1"/>
          <p:nvPr/>
        </p:nvSpPr>
        <p:spPr>
          <a:xfrm>
            <a:off x="3738982" y="5829300"/>
            <a:ext cx="80010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B2G Tenders</a:t>
            </a:r>
            <a:endParaRPr lang="en-US" sz="900" dirty="0"/>
          </a:p>
        </p:txBody>
      </p:sp>
      <p:sp>
        <p:nvSpPr>
          <p:cNvPr id="50" name="Text 41"/>
          <p:cNvSpPr txBox="1"/>
          <p:nvPr/>
        </p:nvSpPr>
        <p:spPr>
          <a:xfrm>
            <a:off x="3415284" y="5982005"/>
            <a:ext cx="14484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Scale (Coal India, OMC)</a:t>
            </a:r>
            <a:endParaRPr lang="en-US" sz="1200" dirty="0"/>
          </a:p>
        </p:txBody>
      </p:sp>
      <p:sp>
        <p:nvSpPr>
          <p:cNvPr id="51" name="Text 42"/>
          <p:cNvSpPr txBox="1"/>
          <p:nvPr/>
        </p:nvSpPr>
        <p:spPr>
          <a:xfrm>
            <a:off x="3860597" y="5553151"/>
            <a:ext cx="676656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2</a:t>
            </a:r>
            <a:endParaRPr lang="en-US" sz="1200" dirty="0"/>
          </a:p>
        </p:txBody>
      </p:sp>
      <p:sp>
        <p:nvSpPr>
          <p:cNvPr id="52" name="Text 43"/>
          <p:cNvSpPr txBox="1"/>
          <p:nvPr/>
        </p:nvSpPr>
        <p:spPr>
          <a:xfrm>
            <a:off x="5546750" y="1356970"/>
            <a:ext cx="212415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Serviceable Addressable Market (SAM)</a:t>
            </a:r>
            <a:endParaRPr lang="en-US" sz="900" dirty="0"/>
          </a:p>
        </p:txBody>
      </p:sp>
      <p:sp>
        <p:nvSpPr>
          <p:cNvPr id="53" name="Text 44"/>
          <p:cNvSpPr txBox="1"/>
          <p:nvPr/>
        </p:nvSpPr>
        <p:spPr>
          <a:xfrm>
            <a:off x="5546750" y="1119226"/>
            <a:ext cx="2091233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E5E7E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Segmentation</a:t>
            </a:r>
            <a:endParaRPr lang="en-US" sz="1300" dirty="0"/>
          </a:p>
        </p:txBody>
      </p:sp>
      <p:sp>
        <p:nvSpPr>
          <p:cNvPr id="54" name="Shape 45"/>
          <p:cNvSpPr/>
          <p:nvPr/>
        </p:nvSpPr>
        <p:spPr>
          <a:xfrm>
            <a:off x="5546750" y="4019702"/>
            <a:ext cx="4200754" cy="972007"/>
          </a:xfrm>
          <a:prstGeom prst="roundRect">
            <a:avLst>
              <a:gd name="adj" fmla="val 7378"/>
            </a:avLst>
          </a:prstGeom>
          <a:noFill/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55" name="Text 46"/>
          <p:cNvSpPr txBox="1"/>
          <p:nvPr/>
        </p:nvSpPr>
        <p:spPr>
          <a:xfrm>
            <a:off x="5898794" y="4181551"/>
            <a:ext cx="132405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Serviceable Market</a:t>
            </a:r>
            <a:endParaRPr lang="en-US" sz="900" dirty="0"/>
          </a:p>
        </p:txBody>
      </p:sp>
      <p:sp>
        <p:nvSpPr>
          <p:cNvPr id="56" name="Text 47"/>
          <p:cNvSpPr txBox="1"/>
          <p:nvPr/>
        </p:nvSpPr>
        <p:spPr>
          <a:xfrm>
            <a:off x="5708599" y="4371746"/>
            <a:ext cx="40489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$42.75 B</a:t>
            </a:r>
            <a:endParaRPr lang="en-US" sz="1800" dirty="0"/>
          </a:p>
        </p:txBody>
      </p:sp>
      <p:sp>
        <p:nvSpPr>
          <p:cNvPr id="57" name="Text 48"/>
          <p:cNvSpPr txBox="1"/>
          <p:nvPr/>
        </p:nvSpPr>
        <p:spPr>
          <a:xfrm>
            <a:off x="5708599" y="4638751"/>
            <a:ext cx="39913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15% tech-modernization segment of total output value</a:t>
            </a:r>
            <a:endParaRPr lang="en-US" sz="1200" dirty="0"/>
          </a:p>
        </p:txBody>
      </p:sp>
      <p:sp>
        <p:nvSpPr>
          <p:cNvPr id="58" name="Text 49"/>
          <p:cNvSpPr txBox="1"/>
          <p:nvPr/>
        </p:nvSpPr>
        <p:spPr>
          <a:xfrm>
            <a:off x="9925812" y="2985516"/>
            <a:ext cx="86685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VYOMCHARA</a:t>
            </a:r>
            <a:endParaRPr lang="en-US" sz="900" dirty="0"/>
          </a:p>
        </p:txBody>
      </p:sp>
      <p:sp>
        <p:nvSpPr>
          <p:cNvPr id="59" name="Text 50"/>
          <p:cNvSpPr txBox="1"/>
          <p:nvPr/>
        </p:nvSpPr>
        <p:spPr>
          <a:xfrm>
            <a:off x="9897466" y="3137306"/>
            <a:ext cx="8961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Entry Point</a:t>
            </a:r>
            <a:endParaRPr lang="en-US" sz="1200" dirty="0"/>
          </a:p>
        </p:txBody>
      </p:sp>
      <p:pic>
        <p:nvPicPr>
          <p:cNvPr id="6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0906049" y="3033065"/>
            <a:ext cx="286207" cy="286207"/>
          </a:xfrm>
          <a:prstGeom prst="rect">
            <a:avLst/>
          </a:prstGeom>
        </p:spPr>
      </p:pic>
      <p:sp>
        <p:nvSpPr>
          <p:cNvPr id="61" name="Shape 51"/>
          <p:cNvSpPr/>
          <p:nvPr/>
        </p:nvSpPr>
        <p:spPr>
          <a:xfrm>
            <a:off x="6099962" y="5581498"/>
            <a:ext cx="381305" cy="286207"/>
          </a:xfrm>
          <a:prstGeom prst="roundRect">
            <a:avLst>
              <a:gd name="adj" fmla="val 319489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62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43" b="-43"/>
          <a:stretch/>
        </p:blipFill>
        <p:spPr>
          <a:xfrm>
            <a:off x="6224321" y="5648249"/>
            <a:ext cx="133502" cy="152705"/>
          </a:xfrm>
          <a:prstGeom prst="rect">
            <a:avLst/>
          </a:prstGeom>
        </p:spPr>
      </p:pic>
      <p:sp>
        <p:nvSpPr>
          <p:cNvPr id="63" name="Text 52"/>
          <p:cNvSpPr txBox="1"/>
          <p:nvPr/>
        </p:nvSpPr>
        <p:spPr>
          <a:xfrm>
            <a:off x="5850331" y="5943600"/>
            <a:ext cx="8814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2.5%</a:t>
            </a:r>
            <a:endParaRPr lang="en-US" sz="2200" dirty="0"/>
          </a:p>
        </p:txBody>
      </p:sp>
      <p:sp>
        <p:nvSpPr>
          <p:cNvPr id="64" name="Text 53"/>
          <p:cNvSpPr txBox="1"/>
          <p:nvPr/>
        </p:nvSpPr>
        <p:spPr>
          <a:xfrm>
            <a:off x="5682996" y="6324905"/>
            <a:ext cx="12198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93C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GDP Contribution</a:t>
            </a:r>
            <a:endParaRPr lang="en-US" sz="900" dirty="0"/>
          </a:p>
        </p:txBody>
      </p:sp>
      <p:sp>
        <p:nvSpPr>
          <p:cNvPr id="65" name="Shape 54"/>
          <p:cNvSpPr/>
          <p:nvPr/>
        </p:nvSpPr>
        <p:spPr>
          <a:xfrm>
            <a:off x="8255203" y="5581498"/>
            <a:ext cx="381305" cy="286207"/>
          </a:xfrm>
          <a:prstGeom prst="roundRect">
            <a:avLst>
              <a:gd name="adj" fmla="val 319489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66" name="Image 9" descr="preencoded.png">    </p:cNvPr>
          <p:cNvPicPr>
            <a:picLocks noChangeAspect="1"/>
          </p:cNvPicPr>
          <p:nvPr/>
        </p:nvPicPr>
        <p:blipFill>
          <a:blip r:embed="rId10"/>
          <a:srcRect l="-33" r="-33" t="0" b="0"/>
          <a:stretch/>
        </p:blipFill>
        <p:spPr>
          <a:xfrm>
            <a:off x="8359445" y="5648249"/>
            <a:ext cx="171907" cy="152705"/>
          </a:xfrm>
          <a:prstGeom prst="rect">
            <a:avLst/>
          </a:prstGeom>
        </p:spPr>
      </p:pic>
      <p:sp>
        <p:nvSpPr>
          <p:cNvPr id="67" name="Text 55"/>
          <p:cNvSpPr txBox="1"/>
          <p:nvPr/>
        </p:nvSpPr>
        <p:spPr>
          <a:xfrm>
            <a:off x="8163763" y="5943600"/>
            <a:ext cx="56692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#2</a:t>
            </a:r>
            <a:endParaRPr lang="en-US" sz="2200" dirty="0"/>
          </a:p>
        </p:txBody>
      </p:sp>
      <p:sp>
        <p:nvSpPr>
          <p:cNvPr id="68" name="Text 56"/>
          <p:cNvSpPr txBox="1"/>
          <p:nvPr/>
        </p:nvSpPr>
        <p:spPr>
          <a:xfrm>
            <a:off x="7692847" y="6324905"/>
            <a:ext cx="15051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Coal Producer</a:t>
            </a:r>
            <a:endParaRPr lang="en-US" sz="900" dirty="0"/>
          </a:p>
        </p:txBody>
      </p:sp>
      <p:sp>
        <p:nvSpPr>
          <p:cNvPr id="69" name="Shape 57"/>
          <p:cNvSpPr/>
          <p:nvPr/>
        </p:nvSpPr>
        <p:spPr>
          <a:xfrm>
            <a:off x="10409530" y="5581498"/>
            <a:ext cx="381305" cy="286207"/>
          </a:xfrm>
          <a:prstGeom prst="roundRect">
            <a:avLst>
              <a:gd name="adj" fmla="val 319489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70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0523830" y="5648249"/>
            <a:ext cx="152705" cy="152705"/>
          </a:xfrm>
          <a:prstGeom prst="rect">
            <a:avLst/>
          </a:prstGeom>
        </p:spPr>
      </p:pic>
      <p:sp>
        <p:nvSpPr>
          <p:cNvPr id="71" name="Text 58"/>
          <p:cNvSpPr txBox="1"/>
          <p:nvPr/>
        </p:nvSpPr>
        <p:spPr>
          <a:xfrm>
            <a:off x="10078517" y="5943600"/>
            <a:ext cx="10533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11.7%</a:t>
            </a:r>
            <a:endParaRPr lang="en-US" sz="2200" dirty="0"/>
          </a:p>
        </p:txBody>
      </p:sp>
      <p:sp>
        <p:nvSpPr>
          <p:cNvPr id="72" name="Text 59"/>
          <p:cNvSpPr txBox="1"/>
          <p:nvPr/>
        </p:nvSpPr>
        <p:spPr>
          <a:xfrm>
            <a:off x="10137953" y="6324905"/>
            <a:ext cx="92445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6EE7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CAGR Growth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515454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3" name="Shape 1"/>
          <p:cNvSpPr/>
          <p:nvPr/>
        </p:nvSpPr>
        <p:spPr>
          <a:xfrm>
            <a:off x="7232904" y="1609344"/>
            <a:ext cx="4352544" cy="9144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4" name="Shape 2"/>
          <p:cNvSpPr/>
          <p:nvPr/>
        </p:nvSpPr>
        <p:spPr>
          <a:xfrm>
            <a:off x="7232904" y="1772107"/>
            <a:ext cx="4352544" cy="1009498"/>
          </a:xfrm>
          <a:prstGeom prst="roundRect">
            <a:avLst>
              <a:gd name="adj" fmla="val 6836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94753" y="1933956"/>
            <a:ext cx="466344" cy="457200"/>
          </a:xfrm>
          <a:prstGeom prst="roundRect">
            <a:avLst>
              <a:gd name="adj" fmla="val 33333"/>
            </a:avLst>
          </a:prstGeom>
          <a:solidFill>
            <a:srgbClr val="1E3A8A">
              <a:alpha val="40000"/>
            </a:srgbClr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8013802" y="2238451"/>
            <a:ext cx="351038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hardware-software stack. Hard to replicate end-to-end flow.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7232904" y="2933395"/>
            <a:ext cx="4352544" cy="1009498"/>
          </a:xfrm>
          <a:prstGeom prst="roundRect">
            <a:avLst>
              <a:gd name="adj" fmla="val 6836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4753" y="3095244"/>
            <a:ext cx="418795" cy="457200"/>
          </a:xfrm>
          <a:prstGeom prst="roundRect">
            <a:avLst>
              <a:gd name="adj" fmla="val 39698"/>
            </a:avLst>
          </a:prstGeom>
          <a:solidFill>
            <a:srgbClr val="4C1D95">
              <a:alpha val="40000"/>
            </a:srgbClr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7966253" y="3400654"/>
            <a:ext cx="35579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SAM+CNN models trained specifically on</a:t>
            </a:r>
            <a:pPr algn="l" indent="0" marL="0">
              <a:buNone/>
            </a:pPr>
            <a:r>
              <a:rPr lang="en-US" sz="1000" b="1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geological data</a:t>
            </a:r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7232904" y="4095598"/>
            <a:ext cx="4352544" cy="1009498"/>
          </a:xfrm>
          <a:prstGeom prst="roundRect">
            <a:avLst>
              <a:gd name="adj" fmla="val 6836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4753" y="4257446"/>
            <a:ext cx="418795" cy="457200"/>
          </a:xfrm>
          <a:prstGeom prst="roundRect">
            <a:avLst>
              <a:gd name="adj" fmla="val 39698"/>
            </a:avLst>
          </a:prstGeom>
          <a:solidFill>
            <a:srgbClr val="064E3B">
              <a:alpha val="40000"/>
            </a:srgbClr>
          </a:solidFill>
          <a:ln/>
        </p:spPr>
      </p:sp>
      <p:sp>
        <p:nvSpPr>
          <p:cNvPr id="12" name="Text 10"/>
          <p:cNvSpPr txBox="1"/>
          <p:nvPr/>
        </p:nvSpPr>
        <p:spPr>
          <a:xfrm>
            <a:off x="7966253" y="4562856"/>
            <a:ext cx="35579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"Voxel" sensor + affordable drones =</a:t>
            </a:r>
            <a:pPr algn="l" indent="0" marL="0">
              <a:buNone/>
            </a:pPr>
            <a:r>
              <a:rPr lang="en-US" sz="1000" b="1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1/5th the cost</a:t>
            </a:r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 incumbents.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7232904" y="5257800"/>
            <a:ext cx="4352544" cy="1410005"/>
          </a:xfrm>
          <a:prstGeom prst="roundRect">
            <a:avLst>
              <a:gd name="adj" fmla="val 3505"/>
            </a:avLst>
          </a:prstGeom>
          <a:solidFill>
            <a:srgbClr val="1F2937">
              <a:alpha val="4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7232904" y="5257800"/>
            <a:ext cx="38405" cy="1410005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15" name="Text 13"/>
          <p:cNvSpPr txBox="1"/>
          <p:nvPr/>
        </p:nvSpPr>
        <p:spPr>
          <a:xfrm>
            <a:off x="7423099" y="5676595"/>
            <a:ext cx="2019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Hexagon / Reactore</a:t>
            </a:r>
            <a:endParaRPr lang="en-US" sz="900" dirty="0"/>
          </a:p>
        </p:txBody>
      </p:sp>
      <p:sp>
        <p:nvSpPr>
          <p:cNvPr id="16" name="Text 14"/>
          <p:cNvSpPr txBox="1"/>
          <p:nvPr/>
        </p:nvSpPr>
        <p:spPr>
          <a:xfrm>
            <a:off x="7423099" y="5829300"/>
            <a:ext cx="204825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Powerful but monolithic &amp; expensive. Not tailored for India.</a:t>
            </a:r>
            <a:endParaRPr lang="en-US" sz="1200" dirty="0"/>
          </a:p>
        </p:txBody>
      </p:sp>
      <p:sp>
        <p:nvSpPr>
          <p:cNvPr id="17" name="Text 15"/>
          <p:cNvSpPr txBox="1"/>
          <p:nvPr/>
        </p:nvSpPr>
        <p:spPr>
          <a:xfrm>
            <a:off x="9502445" y="5676595"/>
            <a:ext cx="2019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AEREO</a:t>
            </a:r>
            <a:endParaRPr lang="en-US" sz="900" dirty="0"/>
          </a:p>
        </p:txBody>
      </p:sp>
      <p:sp>
        <p:nvSpPr>
          <p:cNvPr id="18" name="Text 16"/>
          <p:cNvSpPr txBox="1"/>
          <p:nvPr/>
        </p:nvSpPr>
        <p:spPr>
          <a:xfrm>
            <a:off x="9502445" y="5829300"/>
            <a:ext cx="204825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Good drone services, but lacks full-stack AI &amp; analytics platform.</a:t>
            </a:r>
            <a:endParaRPr lang="en-US" sz="1200" dirty="0"/>
          </a:p>
        </p:txBody>
      </p:sp>
      <p:sp>
        <p:nvSpPr>
          <p:cNvPr id="19" name="Text 17"/>
          <p:cNvSpPr txBox="1"/>
          <p:nvPr/>
        </p:nvSpPr>
        <p:spPr>
          <a:xfrm>
            <a:off x="7232904" y="1285646"/>
            <a:ext cx="14575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We Win</a:t>
            </a:r>
            <a:endParaRPr lang="en-US" sz="15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509053" y="2052828"/>
            <a:ext cx="237744" cy="190195"/>
          </a:xfrm>
          <a:prstGeom prst="rect">
            <a:avLst/>
          </a:prstGeom>
        </p:spPr>
      </p:pic>
      <p:sp>
        <p:nvSpPr>
          <p:cNvPr id="21" name="Text 18"/>
          <p:cNvSpPr txBox="1"/>
          <p:nvPr/>
        </p:nvSpPr>
        <p:spPr>
          <a:xfrm>
            <a:off x="8013802" y="1962302"/>
            <a:ext cx="184343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Integration</a:t>
            </a:r>
            <a:endParaRPr lang="en-US" sz="130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509053" y="3215030"/>
            <a:ext cx="190195" cy="190195"/>
          </a:xfrm>
          <a:prstGeom prst="rect">
            <a:avLst/>
          </a:prstGeom>
        </p:spPr>
      </p:pic>
      <p:sp>
        <p:nvSpPr>
          <p:cNvPr id="23" name="Text 19"/>
          <p:cNvSpPr txBox="1"/>
          <p:nvPr/>
        </p:nvSpPr>
        <p:spPr>
          <a:xfrm>
            <a:off x="7966253" y="3124505"/>
            <a:ext cx="138623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Proprietary AI</a:t>
            </a:r>
            <a:endParaRPr lang="en-US" sz="1300" dirty="0"/>
          </a:p>
        </p:txBody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509053" y="4376318"/>
            <a:ext cx="190195" cy="190195"/>
          </a:xfrm>
          <a:prstGeom prst="rect">
            <a:avLst/>
          </a:prstGeom>
        </p:spPr>
      </p:pic>
      <p:sp>
        <p:nvSpPr>
          <p:cNvPr id="25" name="Text 20"/>
          <p:cNvSpPr txBox="1"/>
          <p:nvPr/>
        </p:nvSpPr>
        <p:spPr>
          <a:xfrm>
            <a:off x="7966253" y="4286707"/>
            <a:ext cx="1558138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Advantage</a:t>
            </a:r>
            <a:endParaRPr lang="en-US" sz="1300" dirty="0"/>
          </a:p>
        </p:txBody>
      </p:sp>
      <p:sp>
        <p:nvSpPr>
          <p:cNvPr id="26" name="Text 21"/>
          <p:cNvSpPr txBox="1"/>
          <p:nvPr/>
        </p:nvSpPr>
        <p:spPr>
          <a:xfrm>
            <a:off x="7423099" y="5419649"/>
            <a:ext cx="1414577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COMPETITION</a:t>
            </a:r>
            <a:endParaRPr lang="en-US" sz="1000" dirty="0"/>
          </a:p>
        </p:txBody>
      </p:sp>
      <p:sp>
        <p:nvSpPr>
          <p:cNvPr id="27" name="Shape 22"/>
          <p:cNvSpPr/>
          <p:nvPr/>
        </p:nvSpPr>
        <p:spPr>
          <a:xfrm>
            <a:off x="609905" y="1190549"/>
            <a:ext cx="6248095" cy="5553151"/>
          </a:xfrm>
          <a:prstGeom prst="roundRect">
            <a:avLst>
              <a:gd name="adj" fmla="val 339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-77" r="-77" t="0" b="0"/>
          <a:stretch/>
        </p:blipFill>
        <p:spPr>
          <a:xfrm>
            <a:off x="771754" y="1352398"/>
            <a:ext cx="5924398" cy="5229454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4908499" y="5800954"/>
            <a:ext cx="1705356" cy="780898"/>
          </a:xfrm>
          <a:prstGeom prst="roundRect">
            <a:avLst>
              <a:gd name="adj" fmla="val 5712"/>
            </a:avLst>
          </a:prstGeom>
          <a:noFill/>
          <a:ln w="12700">
            <a:solidFill>
              <a:srgbClr val="374151"/>
            </a:solidFill>
            <a:prstDash val="solid"/>
          </a:ln>
        </p:spPr>
      </p:sp>
      <p:sp>
        <p:nvSpPr>
          <p:cNvPr id="30" name="Text 24"/>
          <p:cNvSpPr txBox="1"/>
          <p:nvPr/>
        </p:nvSpPr>
        <p:spPr>
          <a:xfrm>
            <a:off x="5032858" y="5924398"/>
            <a:ext cx="15435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Vyomchara (Ideal State)</a:t>
            </a:r>
            <a:endParaRPr lang="en-US" sz="900" dirty="0"/>
          </a:p>
        </p:txBody>
      </p:sp>
      <p:sp>
        <p:nvSpPr>
          <p:cNvPr id="31" name="Text 25"/>
          <p:cNvSpPr txBox="1"/>
          <p:nvPr/>
        </p:nvSpPr>
        <p:spPr>
          <a:xfrm>
            <a:off x="5032858" y="6115507"/>
            <a:ext cx="15435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Giants (Expensive)</a:t>
            </a:r>
            <a:endParaRPr lang="en-US" sz="900" dirty="0"/>
          </a:p>
        </p:txBody>
      </p:sp>
      <p:sp>
        <p:nvSpPr>
          <p:cNvPr id="32" name="Text 26"/>
          <p:cNvSpPr txBox="1"/>
          <p:nvPr/>
        </p:nvSpPr>
        <p:spPr>
          <a:xfrm>
            <a:off x="5032858" y="6305702"/>
            <a:ext cx="15435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Niche (Limited)</a:t>
            </a:r>
            <a:endParaRPr lang="en-US" sz="900" dirty="0"/>
          </a:p>
        </p:txBody>
      </p:sp>
      <p:sp>
        <p:nvSpPr>
          <p:cNvPr id="33" name="Shape 27"/>
          <p:cNvSpPr/>
          <p:nvPr/>
        </p:nvSpPr>
        <p:spPr>
          <a:xfrm>
            <a:off x="609905" y="7048195"/>
            <a:ext cx="10972800" cy="914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34" name="Text 28"/>
          <p:cNvSpPr txBox="1"/>
          <p:nvPr/>
        </p:nvSpPr>
        <p:spPr>
          <a:xfrm>
            <a:off x="1218895" y="7134149"/>
            <a:ext cx="4191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based on current market offerings and pilot data</a:t>
            </a:r>
            <a:endParaRPr lang="en-US" sz="1200" dirty="0"/>
          </a:p>
        </p:txBody>
      </p:sp>
      <p:sp>
        <p:nvSpPr>
          <p:cNvPr id="35" name="Text 29"/>
          <p:cNvSpPr txBox="1"/>
          <p:nvPr/>
        </p:nvSpPr>
        <p:spPr>
          <a:xfrm>
            <a:off x="10243109" y="7172554"/>
            <a:ext cx="8193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BHAR-777023</a:t>
            </a:r>
            <a:endParaRPr lang="en-US" sz="900" dirty="0"/>
          </a:p>
        </p:txBody>
      </p:sp>
      <p:sp>
        <p:nvSpPr>
          <p:cNvPr id="36" name="Shape 30"/>
          <p:cNvSpPr/>
          <p:nvPr/>
        </p:nvSpPr>
        <p:spPr>
          <a:xfrm>
            <a:off x="2218334" y="452628"/>
            <a:ext cx="1218895" cy="9144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37" name="Shape 31"/>
          <p:cNvSpPr/>
          <p:nvPr/>
        </p:nvSpPr>
        <p:spPr>
          <a:xfrm>
            <a:off x="11201400" y="381305"/>
            <a:ext cx="381305" cy="381305"/>
          </a:xfrm>
          <a:prstGeom prst="roundRect">
            <a:avLst>
              <a:gd name="adj" fmla="val 23981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3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842" b="-842"/>
          <a:stretch/>
        </p:blipFill>
        <p:spPr>
          <a:xfrm>
            <a:off x="11296498" y="485546"/>
            <a:ext cx="190195" cy="171907"/>
          </a:xfrm>
          <a:prstGeom prst="rect">
            <a:avLst/>
          </a:prstGeom>
        </p:spPr>
      </p:pic>
      <p:sp>
        <p:nvSpPr>
          <p:cNvPr id="39" name="Text 32"/>
          <p:cNvSpPr txBox="1"/>
          <p:nvPr/>
        </p:nvSpPr>
        <p:spPr>
          <a:xfrm>
            <a:off x="609905" y="371246"/>
            <a:ext cx="1581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COMPETITION &amp; MOAT</a:t>
            </a:r>
            <a:endParaRPr lang="en-US" sz="900" dirty="0"/>
          </a:p>
        </p:txBody>
      </p:sp>
      <p:sp>
        <p:nvSpPr>
          <p:cNvPr id="40" name="Text 33"/>
          <p:cNvSpPr txBox="1"/>
          <p:nvPr/>
        </p:nvSpPr>
        <p:spPr>
          <a:xfrm>
            <a:off x="609905" y="609905"/>
            <a:ext cx="4277563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Unfair Advantage:</a:t>
            </a:r>
            <a:endParaRPr lang="en-US" sz="2700" dirty="0"/>
          </a:p>
        </p:txBody>
      </p:sp>
      <p:sp>
        <p:nvSpPr>
          <p:cNvPr id="41" name="Text 34"/>
          <p:cNvSpPr txBox="1"/>
          <p:nvPr/>
        </p:nvSpPr>
        <p:spPr>
          <a:xfrm>
            <a:off x="4622292" y="609905"/>
            <a:ext cx="226771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2700" dirty="0"/>
          </a:p>
        </p:txBody>
      </p:sp>
      <p:sp>
        <p:nvSpPr>
          <p:cNvPr id="42" name="Text 35"/>
          <p:cNvSpPr txBox="1"/>
          <p:nvPr/>
        </p:nvSpPr>
        <p:spPr>
          <a:xfrm>
            <a:off x="6631229" y="609905"/>
            <a:ext cx="51480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&amp;</a:t>
            </a:r>
            <a:endParaRPr lang="en-US" sz="2700" dirty="0"/>
          </a:p>
        </p:txBody>
      </p:sp>
      <p:sp>
        <p:nvSpPr>
          <p:cNvPr id="43" name="Text 36"/>
          <p:cNvSpPr txBox="1"/>
          <p:nvPr/>
        </p:nvSpPr>
        <p:spPr>
          <a:xfrm>
            <a:off x="6883603" y="609905"/>
            <a:ext cx="2505456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34D3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Affordability</a:t>
            </a:r>
            <a:endParaRPr lang="en-US" sz="2700" dirty="0"/>
          </a:p>
        </p:txBody>
      </p:sp>
      <p:sp>
        <p:nvSpPr>
          <p:cNvPr id="44" name="Text 37"/>
          <p:cNvSpPr txBox="1"/>
          <p:nvPr/>
        </p:nvSpPr>
        <p:spPr>
          <a:xfrm>
            <a:off x="847649" y="1380744"/>
            <a:ext cx="225308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E5E7E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Landscape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629400"/>
          </a:xfrm>
          <a:prstGeom prst="rect">
            <a:avLst/>
          </a:prstGeom>
          <a:solidFill>
            <a:srgbClr val="0F172A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905" y="1228954"/>
            <a:ext cx="190195" cy="19019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14400" y="1190549"/>
            <a:ext cx="168615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E5E7E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Model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09905" y="1609344"/>
            <a:ext cx="5333695" cy="2000707"/>
          </a:xfrm>
          <a:prstGeom prst="roundRect">
            <a:avLst>
              <a:gd name="adj" fmla="val 2612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47649" y="1848002"/>
            <a:ext cx="609905" cy="609905"/>
          </a:xfrm>
          <a:prstGeom prst="roundRect">
            <a:avLst>
              <a:gd name="adj" fmla="val 18741"/>
            </a:avLst>
          </a:prstGeom>
          <a:solidFill>
            <a:srgbClr val="1E3A8A">
              <a:alpha val="30000"/>
            </a:srgbClr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09498" y="2009851"/>
            <a:ext cx="286207" cy="286207"/>
          </a:xfrm>
          <a:prstGeom prst="rect">
            <a:avLst/>
          </a:prstGeom>
        </p:spPr>
      </p:pic>
      <p:sp>
        <p:nvSpPr>
          <p:cNvPr id="8" name="Text 4"/>
          <p:cNvSpPr txBox="1"/>
          <p:nvPr/>
        </p:nvSpPr>
        <p:spPr>
          <a:xfrm>
            <a:off x="1686154" y="2190902"/>
            <a:ext cx="41202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spc="52" kern="0" dirty="0">
                <a:solidFill>
                  <a:srgbClr val="93C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Mid-Tier Mining Contractors</a:t>
            </a:r>
            <a:endParaRPr lang="en-US" sz="1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-2571" r="-2571" t="0" b="0"/>
          <a:stretch/>
        </p:blipFill>
        <p:spPr>
          <a:xfrm>
            <a:off x="1686154" y="2533802"/>
            <a:ext cx="105156" cy="114300"/>
          </a:xfrm>
          <a:prstGeom prst="rect">
            <a:avLst/>
          </a:prstGeom>
        </p:spPr>
      </p:pic>
      <p:sp>
        <p:nvSpPr>
          <p:cNvPr id="10" name="Text 5"/>
          <p:cNvSpPr txBox="1"/>
          <p:nvPr/>
        </p:nvSpPr>
        <p:spPr>
          <a:xfrm>
            <a:off x="1904695" y="2495398"/>
            <a:ext cx="39008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Consultancy:</a:t>
            </a:r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digitization &amp; hardware setup fees.</a:t>
            </a:r>
            <a:endParaRPr lang="en-US" sz="10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-2571" r="-2571" t="0" b="0"/>
          <a:stretch/>
        </p:blipFill>
        <p:spPr>
          <a:xfrm>
            <a:off x="1686154" y="3029407"/>
            <a:ext cx="105156" cy="114300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1904695" y="2991002"/>
            <a:ext cx="39008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Recurring Licensing:</a:t>
            </a:r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SaaS fees for Platform &amp; AI Analytics access.</a:t>
            </a:r>
            <a:endParaRPr lang="en-US" sz="1000" dirty="0"/>
          </a:p>
        </p:txBody>
      </p:sp>
      <p:sp>
        <p:nvSpPr>
          <p:cNvPr id="13" name="Shape 7"/>
          <p:cNvSpPr/>
          <p:nvPr/>
        </p:nvSpPr>
        <p:spPr>
          <a:xfrm>
            <a:off x="6248095" y="1609344"/>
            <a:ext cx="5333695" cy="2000707"/>
          </a:xfrm>
          <a:prstGeom prst="roundRect">
            <a:avLst>
              <a:gd name="adj" fmla="val 2612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sp>
        <p:nvSpPr>
          <p:cNvPr id="14" name="Shape 8"/>
          <p:cNvSpPr/>
          <p:nvPr/>
        </p:nvSpPr>
        <p:spPr>
          <a:xfrm>
            <a:off x="6486754" y="1848002"/>
            <a:ext cx="609905" cy="609905"/>
          </a:xfrm>
          <a:prstGeom prst="roundRect">
            <a:avLst>
              <a:gd name="adj" fmla="val 18741"/>
            </a:avLst>
          </a:prstGeom>
          <a:solidFill>
            <a:srgbClr val="78350F">
              <a:alpha val="30000"/>
            </a:srgbClr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48602" y="2009851"/>
            <a:ext cx="286207" cy="286207"/>
          </a:xfrm>
          <a:prstGeom prst="rect">
            <a:avLst/>
          </a:prstGeom>
        </p:spPr>
      </p:pic>
      <p:sp>
        <p:nvSpPr>
          <p:cNvPr id="16" name="Text 9"/>
          <p:cNvSpPr txBox="1"/>
          <p:nvPr/>
        </p:nvSpPr>
        <p:spPr>
          <a:xfrm>
            <a:off x="7324344" y="2190902"/>
            <a:ext cx="41202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spc="52" kern="0" dirty="0">
                <a:solidFill>
                  <a:srgbClr val="F59E0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PSUs (Coal India, OMC)</a:t>
            </a:r>
            <a:endParaRPr lang="en-US" sz="10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rcRect l="-2571" r="-2571" t="0" b="0"/>
          <a:stretch/>
        </p:blipFill>
        <p:spPr>
          <a:xfrm>
            <a:off x="7324344" y="2533802"/>
            <a:ext cx="105156" cy="114300"/>
          </a:xfrm>
          <a:prstGeom prst="rect">
            <a:avLst/>
          </a:prstGeom>
        </p:spPr>
      </p:pic>
      <p:sp>
        <p:nvSpPr>
          <p:cNvPr id="18" name="Text 10"/>
          <p:cNvSpPr txBox="1"/>
          <p:nvPr/>
        </p:nvSpPr>
        <p:spPr>
          <a:xfrm>
            <a:off x="7543800" y="2495398"/>
            <a:ext cx="39008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Scale Tenders:</a:t>
            </a:r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Multi-year contracts for mine modernization.</a:t>
            </a:r>
            <a:endParaRPr lang="en-US" sz="100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rcRect l="-2571" r="-2571" t="0" b="0"/>
          <a:stretch/>
        </p:blipFill>
        <p:spPr>
          <a:xfrm>
            <a:off x="7324344" y="3029407"/>
            <a:ext cx="105156" cy="114300"/>
          </a:xfrm>
          <a:prstGeom prst="rect">
            <a:avLst/>
          </a:prstGeom>
        </p:spPr>
      </p:pic>
      <p:sp>
        <p:nvSpPr>
          <p:cNvPr id="20" name="Text 11"/>
          <p:cNvSpPr txBox="1"/>
          <p:nvPr/>
        </p:nvSpPr>
        <p:spPr>
          <a:xfrm>
            <a:off x="7543800" y="2991002"/>
            <a:ext cx="39008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Enterprise Volume:</a:t>
            </a:r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High-volume data processing &amp; compliance reporting.</a:t>
            </a:r>
            <a:endParaRPr lang="en-US" sz="1000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09905" y="3952951"/>
            <a:ext cx="190195" cy="190195"/>
          </a:xfrm>
          <a:prstGeom prst="rect">
            <a:avLst/>
          </a:prstGeom>
        </p:spPr>
      </p:pic>
      <p:sp>
        <p:nvSpPr>
          <p:cNvPr id="22" name="Text 12"/>
          <p:cNvSpPr txBox="1"/>
          <p:nvPr/>
        </p:nvSpPr>
        <p:spPr>
          <a:xfrm>
            <a:off x="914400" y="3914546"/>
            <a:ext cx="238201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E5E7E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Go-to-Market Strategy</a:t>
            </a:r>
            <a:endParaRPr lang="en-US" sz="1500" dirty="0"/>
          </a:p>
        </p:txBody>
      </p:sp>
      <p:sp>
        <p:nvSpPr>
          <p:cNvPr id="23" name="Text 13"/>
          <p:cNvSpPr txBox="1"/>
          <p:nvPr/>
        </p:nvSpPr>
        <p:spPr>
          <a:xfrm>
            <a:off x="1686154" y="1857146"/>
            <a:ext cx="24670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B2B: Private Sector</a:t>
            </a:r>
            <a:endParaRPr lang="en-US" sz="1800" dirty="0"/>
          </a:p>
        </p:txBody>
      </p:sp>
      <p:sp>
        <p:nvSpPr>
          <p:cNvPr id="24" name="Text 14"/>
          <p:cNvSpPr txBox="1"/>
          <p:nvPr/>
        </p:nvSpPr>
        <p:spPr>
          <a:xfrm>
            <a:off x="7324344" y="1857146"/>
            <a:ext cx="22860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B2G: Government</a:t>
            </a:r>
            <a:endParaRPr lang="en-US" sz="1800" dirty="0"/>
          </a:p>
        </p:txBody>
      </p:sp>
      <p:sp>
        <p:nvSpPr>
          <p:cNvPr id="25" name="Shape 15"/>
          <p:cNvSpPr/>
          <p:nvPr/>
        </p:nvSpPr>
        <p:spPr>
          <a:xfrm>
            <a:off x="609905" y="4334256"/>
            <a:ext cx="3743554" cy="1524305"/>
          </a:xfrm>
          <a:custGeom>
            <a:avLst/>
            <a:gdLst/>
            <a:ahLst/>
            <a:cxnLst/>
            <a:rect l="l" t="t" r="r" b="b"/>
            <a:pathLst>
              <a:path w="3743554" h="1524305">
                <a:moveTo>
                  <a:pt x="0" y="0"/>
                </a:moveTo>
                <a:lnTo>
                  <a:pt x="3444069" y="0"/>
                </a:lnTo>
                <a:lnTo>
                  <a:pt x="3743554" y="762152"/>
                </a:lnTo>
                <a:lnTo>
                  <a:pt x="3444069" y="1524305"/>
                </a:lnTo>
                <a:lnTo>
                  <a:pt x="0" y="1524305"/>
                </a:lnTo>
                <a:close/>
              </a:path>
            </a:pathLst>
          </a:custGeom>
          <a:solidFill>
            <a:srgbClr val="1E293B">
              <a:alpha val="70000"/>
            </a:srgbClr>
          </a:solidFill>
          <a:ln/>
        </p:spPr>
      </p:sp>
      <p:sp>
        <p:nvSpPr>
          <p:cNvPr id="26" name="Shape 16"/>
          <p:cNvSpPr/>
          <p:nvPr/>
        </p:nvSpPr>
        <p:spPr>
          <a:xfrm>
            <a:off x="895198" y="4677156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3B82F6"/>
          </a:solidFill>
          <a:ln/>
        </p:spPr>
      </p:sp>
      <p:sp>
        <p:nvSpPr>
          <p:cNvPr id="27" name="Text 17"/>
          <p:cNvSpPr txBox="1"/>
          <p:nvPr/>
        </p:nvSpPr>
        <p:spPr>
          <a:xfrm>
            <a:off x="1009498" y="4733849"/>
            <a:ext cx="1865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000" dirty="0"/>
          </a:p>
        </p:txBody>
      </p:sp>
      <p:sp>
        <p:nvSpPr>
          <p:cNvPr id="28" name="Text 18"/>
          <p:cNvSpPr txBox="1"/>
          <p:nvPr/>
        </p:nvSpPr>
        <p:spPr>
          <a:xfrm>
            <a:off x="895198" y="5057546"/>
            <a:ext cx="305775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ROI &amp; Tech</a:t>
            </a:r>
            <a:endParaRPr lang="en-US" sz="900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rcRect l="-2571" r="-2571" t="0" b="0"/>
          <a:stretch/>
        </p:blipFill>
        <p:spPr>
          <a:xfrm>
            <a:off x="1009498" y="5343754"/>
            <a:ext cx="105156" cy="114300"/>
          </a:xfrm>
          <a:prstGeom prst="rect">
            <a:avLst/>
          </a:prstGeom>
        </p:spPr>
      </p:pic>
      <p:sp>
        <p:nvSpPr>
          <p:cNvPr id="30" name="Text 19"/>
          <p:cNvSpPr txBox="1"/>
          <p:nvPr/>
        </p:nvSpPr>
        <p:spPr>
          <a:xfrm>
            <a:off x="1190549" y="5324551"/>
            <a:ext cx="8577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3C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2-3 Paid Pilots</a:t>
            </a:r>
            <a:endParaRPr lang="en-US" sz="900" dirty="0"/>
          </a:p>
        </p:txBody>
      </p:sp>
      <p:sp>
        <p:nvSpPr>
          <p:cNvPr id="31" name="Text 20"/>
          <p:cNvSpPr txBox="1"/>
          <p:nvPr/>
        </p:nvSpPr>
        <p:spPr>
          <a:xfrm>
            <a:off x="1314907" y="4724705"/>
            <a:ext cx="133868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Pilot Projects</a:t>
            </a:r>
            <a:endParaRPr lang="en-US" sz="1300" dirty="0"/>
          </a:p>
        </p:txBody>
      </p:sp>
      <p:sp>
        <p:nvSpPr>
          <p:cNvPr id="32" name="Shape 21"/>
          <p:cNvSpPr/>
          <p:nvPr/>
        </p:nvSpPr>
        <p:spPr>
          <a:xfrm>
            <a:off x="3504895" y="3952951"/>
            <a:ext cx="1218895" cy="1218895"/>
          </a:xfrm>
          <a:prstGeom prst="roundRect">
            <a:avLst>
              <a:gd name="adj" fmla="val 75019"/>
            </a:avLst>
          </a:prstGeom>
          <a:solidFill>
            <a:srgbClr val="3B82F6">
              <a:alpha val="5000"/>
            </a:srgbClr>
          </a:solidFill>
          <a:ln/>
        </p:spPr>
      </p:sp>
      <p:sp>
        <p:nvSpPr>
          <p:cNvPr id="33" name="Shape 22"/>
          <p:cNvSpPr/>
          <p:nvPr/>
        </p:nvSpPr>
        <p:spPr>
          <a:xfrm>
            <a:off x="4086454" y="4334256"/>
            <a:ext cx="4028846" cy="1524305"/>
          </a:xfrm>
          <a:custGeom>
            <a:avLst/>
            <a:gdLst/>
            <a:ahLst/>
            <a:cxnLst/>
            <a:rect l="l" t="t" r="r" b="b"/>
            <a:pathLst>
              <a:path w="4028846" h="1524305">
                <a:moveTo>
                  <a:pt x="0" y="0"/>
                </a:moveTo>
                <a:lnTo>
                  <a:pt x="3706539" y="0"/>
                </a:lnTo>
                <a:lnTo>
                  <a:pt x="4028846" y="762152"/>
                </a:lnTo>
                <a:lnTo>
                  <a:pt x="3706539" y="1524305"/>
                </a:lnTo>
                <a:lnTo>
                  <a:pt x="0" y="1524305"/>
                </a:lnTo>
                <a:lnTo>
                  <a:pt x="322308" y="762152"/>
                </a:lnTo>
                <a:close/>
              </a:path>
            </a:pathLst>
          </a:custGeom>
          <a:solidFill>
            <a:srgbClr val="1E293B">
              <a:alpha val="70000"/>
            </a:srgbClr>
          </a:solidFill>
          <a:ln/>
        </p:spPr>
      </p:sp>
      <p:sp>
        <p:nvSpPr>
          <p:cNvPr id="34" name="Shape 23"/>
          <p:cNvSpPr/>
          <p:nvPr/>
        </p:nvSpPr>
        <p:spPr>
          <a:xfrm>
            <a:off x="4657954" y="4677156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8B5CF6"/>
          </a:solidFill>
          <a:ln/>
        </p:spPr>
      </p:sp>
      <p:sp>
        <p:nvSpPr>
          <p:cNvPr id="35" name="Text 24"/>
          <p:cNvSpPr txBox="1"/>
          <p:nvPr/>
        </p:nvSpPr>
        <p:spPr>
          <a:xfrm>
            <a:off x="4772254" y="4733849"/>
            <a:ext cx="1865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000" dirty="0"/>
          </a:p>
        </p:txBody>
      </p:sp>
      <p:sp>
        <p:nvSpPr>
          <p:cNvPr id="36" name="Text 25"/>
          <p:cNvSpPr txBox="1"/>
          <p:nvPr/>
        </p:nvSpPr>
        <p:spPr>
          <a:xfrm>
            <a:off x="4657954" y="5057546"/>
            <a:ext cx="305775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Reach &amp; Capabilities</a:t>
            </a:r>
            <a:endParaRPr lang="en-US" sz="900" dirty="0"/>
          </a:p>
        </p:txBody>
      </p:sp>
      <p:pic>
        <p:nvPicPr>
          <p:cNvPr id="37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80" b="-80"/>
          <a:stretch/>
        </p:blipFill>
        <p:spPr>
          <a:xfrm>
            <a:off x="4772254" y="5343754"/>
            <a:ext cx="142646" cy="114300"/>
          </a:xfrm>
          <a:prstGeom prst="rect">
            <a:avLst/>
          </a:prstGeom>
        </p:spPr>
      </p:pic>
      <p:sp>
        <p:nvSpPr>
          <p:cNvPr id="38" name="Text 26"/>
          <p:cNvSpPr txBox="1"/>
          <p:nvPr/>
        </p:nvSpPr>
        <p:spPr>
          <a:xfrm>
            <a:off x="4990795" y="5324551"/>
            <a:ext cx="125730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4B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Drone &amp; HW Vendors</a:t>
            </a:r>
            <a:endParaRPr lang="en-US" sz="900" dirty="0"/>
          </a:p>
        </p:txBody>
      </p:sp>
      <p:sp>
        <p:nvSpPr>
          <p:cNvPr id="39" name="Text 27"/>
          <p:cNvSpPr txBox="1"/>
          <p:nvPr/>
        </p:nvSpPr>
        <p:spPr>
          <a:xfrm>
            <a:off x="5076749" y="4724705"/>
            <a:ext cx="1281989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Partnerships</a:t>
            </a:r>
            <a:endParaRPr lang="en-US" sz="1300" dirty="0"/>
          </a:p>
        </p:txBody>
      </p:sp>
      <p:sp>
        <p:nvSpPr>
          <p:cNvPr id="40" name="Shape 28"/>
          <p:cNvSpPr/>
          <p:nvPr/>
        </p:nvSpPr>
        <p:spPr>
          <a:xfrm>
            <a:off x="7267651" y="3952951"/>
            <a:ext cx="1218895" cy="1218895"/>
          </a:xfrm>
          <a:prstGeom prst="roundRect">
            <a:avLst>
              <a:gd name="adj" fmla="val 75019"/>
            </a:avLst>
          </a:prstGeom>
          <a:solidFill>
            <a:srgbClr val="8B5CF6">
              <a:alpha val="5000"/>
            </a:srgbClr>
          </a:solidFill>
          <a:ln/>
        </p:spPr>
      </p:sp>
      <p:sp>
        <p:nvSpPr>
          <p:cNvPr id="41" name="Shape 29"/>
          <p:cNvSpPr/>
          <p:nvPr/>
        </p:nvSpPr>
        <p:spPr>
          <a:xfrm>
            <a:off x="7848295" y="4334256"/>
            <a:ext cx="3733495" cy="1524305"/>
          </a:xfrm>
          <a:custGeom>
            <a:avLst/>
            <a:gdLst/>
            <a:ahLst/>
            <a:cxnLst/>
            <a:rect l="l" t="t" r="r" b="b"/>
            <a:pathLst>
              <a:path w="3733495" h="1524305">
                <a:moveTo>
                  <a:pt x="0" y="0"/>
                </a:moveTo>
                <a:lnTo>
                  <a:pt x="3733495" y="0"/>
                </a:lnTo>
                <a:lnTo>
                  <a:pt x="3733495" y="1524305"/>
                </a:lnTo>
                <a:lnTo>
                  <a:pt x="0" y="1524305"/>
                </a:lnTo>
                <a:lnTo>
                  <a:pt x="298680" y="762152"/>
                </a:lnTo>
                <a:close/>
              </a:path>
            </a:pathLst>
          </a:custGeom>
          <a:solidFill>
            <a:srgbClr val="1E293B">
              <a:alpha val="70000"/>
            </a:srgbClr>
          </a:solidFill>
          <a:ln/>
        </p:spPr>
      </p:sp>
      <p:sp>
        <p:nvSpPr>
          <p:cNvPr id="42" name="Shape 30"/>
          <p:cNvSpPr/>
          <p:nvPr/>
        </p:nvSpPr>
        <p:spPr>
          <a:xfrm>
            <a:off x="8419795" y="4677156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10B981"/>
          </a:solidFill>
          <a:ln/>
        </p:spPr>
      </p:sp>
      <p:sp>
        <p:nvSpPr>
          <p:cNvPr id="43" name="Text 31"/>
          <p:cNvSpPr txBox="1"/>
          <p:nvPr/>
        </p:nvSpPr>
        <p:spPr>
          <a:xfrm>
            <a:off x="8534095" y="4733849"/>
            <a:ext cx="1865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000" dirty="0"/>
          </a:p>
        </p:txBody>
      </p:sp>
      <p:sp>
        <p:nvSpPr>
          <p:cNvPr id="44" name="Text 32"/>
          <p:cNvSpPr txBox="1"/>
          <p:nvPr/>
        </p:nvSpPr>
        <p:spPr>
          <a:xfrm>
            <a:off x="8419795" y="5057546"/>
            <a:ext cx="305775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Dominance</a:t>
            </a:r>
            <a:endParaRPr lang="en-US" sz="900" dirty="0"/>
          </a:p>
        </p:txBody>
      </p:sp>
      <p:pic>
        <p:nvPicPr>
          <p:cNvPr id="45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8534095" y="5343754"/>
            <a:ext cx="114300" cy="114300"/>
          </a:xfrm>
          <a:prstGeom prst="rect">
            <a:avLst/>
          </a:prstGeom>
        </p:spPr>
      </p:pic>
      <p:sp>
        <p:nvSpPr>
          <p:cNvPr id="46" name="Text 33"/>
          <p:cNvSpPr txBox="1"/>
          <p:nvPr/>
        </p:nvSpPr>
        <p:spPr>
          <a:xfrm>
            <a:off x="8725205" y="5324551"/>
            <a:ext cx="87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EE7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B2G Contracts</a:t>
            </a:r>
            <a:endParaRPr lang="en-US" sz="900" dirty="0"/>
          </a:p>
        </p:txBody>
      </p:sp>
      <p:sp>
        <p:nvSpPr>
          <p:cNvPr id="47" name="Text 34"/>
          <p:cNvSpPr txBox="1"/>
          <p:nvPr/>
        </p:nvSpPr>
        <p:spPr>
          <a:xfrm>
            <a:off x="8839505" y="4724705"/>
            <a:ext cx="614477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</a:t>
            </a:r>
            <a:endParaRPr lang="en-US" sz="1300" dirty="0"/>
          </a:p>
        </p:txBody>
      </p:sp>
      <p:sp>
        <p:nvSpPr>
          <p:cNvPr id="48" name="Shape 35"/>
          <p:cNvSpPr/>
          <p:nvPr/>
        </p:nvSpPr>
        <p:spPr>
          <a:xfrm>
            <a:off x="10744200" y="3952951"/>
            <a:ext cx="1218895" cy="1218895"/>
          </a:xfrm>
          <a:prstGeom prst="roundRect">
            <a:avLst>
              <a:gd name="adj" fmla="val 75019"/>
            </a:avLst>
          </a:prstGeom>
          <a:solidFill>
            <a:srgbClr val="10B981">
              <a:alpha val="5000"/>
            </a:srgbClr>
          </a:solidFill>
          <a:ln/>
        </p:spPr>
      </p:sp>
      <p:sp>
        <p:nvSpPr>
          <p:cNvPr id="49" name="Shape 36"/>
          <p:cNvSpPr/>
          <p:nvPr/>
        </p:nvSpPr>
        <p:spPr>
          <a:xfrm>
            <a:off x="609905" y="6163056"/>
            <a:ext cx="10972800" cy="914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50" name="Text 37"/>
          <p:cNvSpPr txBox="1"/>
          <p:nvPr/>
        </p:nvSpPr>
        <p:spPr>
          <a:xfrm>
            <a:off x="1218895" y="6248095"/>
            <a:ext cx="62298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Strategy focused on low-CAC entry via pilots leading to high-LTV government contracts</a:t>
            </a:r>
            <a:endParaRPr lang="en-US" sz="1200" dirty="0"/>
          </a:p>
        </p:txBody>
      </p:sp>
      <p:sp>
        <p:nvSpPr>
          <p:cNvPr id="51" name="Text 38"/>
          <p:cNvSpPr txBox="1"/>
          <p:nvPr/>
        </p:nvSpPr>
        <p:spPr>
          <a:xfrm>
            <a:off x="10243109" y="6286500"/>
            <a:ext cx="8193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BHAR-777023</a:t>
            </a:r>
            <a:endParaRPr lang="en-US" sz="900" dirty="0"/>
          </a:p>
        </p:txBody>
      </p:sp>
      <p:sp>
        <p:nvSpPr>
          <p:cNvPr id="52" name="Shape 39"/>
          <p:cNvSpPr/>
          <p:nvPr/>
        </p:nvSpPr>
        <p:spPr>
          <a:xfrm>
            <a:off x="3061411" y="452628"/>
            <a:ext cx="1218895" cy="9144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53" name="Shape 40"/>
          <p:cNvSpPr/>
          <p:nvPr/>
        </p:nvSpPr>
        <p:spPr>
          <a:xfrm>
            <a:off x="11201400" y="381305"/>
            <a:ext cx="381305" cy="381305"/>
          </a:xfrm>
          <a:prstGeom prst="roundRect">
            <a:avLst>
              <a:gd name="adj" fmla="val 23981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4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842" b="-842"/>
          <a:stretch/>
        </p:blipFill>
        <p:spPr>
          <a:xfrm>
            <a:off x="11296498" y="485546"/>
            <a:ext cx="190195" cy="171907"/>
          </a:xfrm>
          <a:prstGeom prst="rect">
            <a:avLst/>
          </a:prstGeom>
        </p:spPr>
      </p:pic>
      <p:sp>
        <p:nvSpPr>
          <p:cNvPr id="55" name="Text 41"/>
          <p:cNvSpPr txBox="1"/>
          <p:nvPr/>
        </p:nvSpPr>
        <p:spPr>
          <a:xfrm>
            <a:off x="609905" y="371246"/>
            <a:ext cx="242956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MODEL &amp; GO-TO-MARKET</a:t>
            </a:r>
            <a:endParaRPr lang="en-US" sz="900" dirty="0"/>
          </a:p>
        </p:txBody>
      </p:sp>
      <p:sp>
        <p:nvSpPr>
          <p:cNvPr id="56" name="Text 42"/>
          <p:cNvSpPr txBox="1"/>
          <p:nvPr/>
        </p:nvSpPr>
        <p:spPr>
          <a:xfrm>
            <a:off x="609905" y="609905"/>
            <a:ext cx="535381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Dual-Pronged Strategy for</a:t>
            </a:r>
            <a:endParaRPr lang="en-US" sz="2700" dirty="0"/>
          </a:p>
        </p:txBody>
      </p:sp>
      <p:sp>
        <p:nvSpPr>
          <p:cNvPr id="57" name="Text 43"/>
          <p:cNvSpPr txBox="1"/>
          <p:nvPr/>
        </p:nvSpPr>
        <p:spPr>
          <a:xfrm>
            <a:off x="5697626" y="609905"/>
            <a:ext cx="306781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Capture</a:t>
            </a:r>
            <a:endParaRPr lang="en-US" sz="2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001207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3" name="Shape 1"/>
          <p:cNvSpPr/>
          <p:nvPr/>
        </p:nvSpPr>
        <p:spPr>
          <a:xfrm>
            <a:off x="457200" y="1452982"/>
            <a:ext cx="2590495" cy="9144"/>
          </a:xfrm>
          <a:prstGeom prst="rect">
            <a:avLst/>
          </a:prstGeom>
          <a:solidFill>
            <a:srgbClr val="37415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7200" y="1157630"/>
            <a:ext cx="171907" cy="171907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705002" y="1110082"/>
            <a:ext cx="160568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E5E7E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Traction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457200" y="1614830"/>
            <a:ext cx="2590495" cy="743407"/>
          </a:xfrm>
          <a:prstGeom prst="rect">
            <a:avLst/>
          </a:prstGeom>
          <a:solidFill>
            <a:srgbClr val="0F172A">
              <a:alpha val="6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57200" y="1614830"/>
            <a:ext cx="38405" cy="743407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9905" y="1747418"/>
            <a:ext cx="152705" cy="152705"/>
          </a:xfrm>
          <a:prstGeom prst="rect">
            <a:avLst/>
          </a:prstGeom>
        </p:spPr>
      </p:pic>
      <p:sp>
        <p:nvSpPr>
          <p:cNvPr id="9" name="Text 5"/>
          <p:cNvSpPr txBox="1"/>
          <p:nvPr/>
        </p:nvSpPr>
        <p:spPr>
          <a:xfrm>
            <a:off x="609905" y="1957730"/>
            <a:ext cx="2410358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"Voxel" sensor prototype in advanced development.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457200" y="2471623"/>
            <a:ext cx="2590495" cy="743407"/>
          </a:xfrm>
          <a:prstGeom prst="rect">
            <a:avLst/>
          </a:prstGeom>
          <a:solidFill>
            <a:srgbClr val="0F172A">
              <a:alpha val="6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457200" y="2471623"/>
            <a:ext cx="38405" cy="743407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80" b="-180"/>
          <a:stretch/>
        </p:blipFill>
        <p:spPr>
          <a:xfrm>
            <a:off x="609905" y="2605126"/>
            <a:ext cx="190195" cy="152705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609905" y="2814523"/>
            <a:ext cx="2410358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 discussions with professors &amp; ministry experts.</a:t>
            </a:r>
            <a:endParaRPr lang="en-US" sz="900" dirty="0"/>
          </a:p>
        </p:txBody>
      </p:sp>
      <p:sp>
        <p:nvSpPr>
          <p:cNvPr id="14" name="Shape 9"/>
          <p:cNvSpPr/>
          <p:nvPr/>
        </p:nvSpPr>
        <p:spPr>
          <a:xfrm>
            <a:off x="457200" y="3329330"/>
            <a:ext cx="2590495" cy="743407"/>
          </a:xfrm>
          <a:prstGeom prst="rect">
            <a:avLst/>
          </a:prstGeom>
          <a:solidFill>
            <a:srgbClr val="0F172A">
              <a:alpha val="60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457200" y="3329330"/>
            <a:ext cx="38405" cy="743407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180" b="-180"/>
          <a:stretch/>
        </p:blipFill>
        <p:spPr>
          <a:xfrm>
            <a:off x="609905" y="3461918"/>
            <a:ext cx="190195" cy="152705"/>
          </a:xfrm>
          <a:prstGeom prst="rect">
            <a:avLst/>
          </a:prstGeom>
        </p:spPr>
      </p:pic>
      <p:sp>
        <p:nvSpPr>
          <p:cNvPr id="17" name="Text 11"/>
          <p:cNvSpPr txBox="1"/>
          <p:nvPr/>
        </p:nvSpPr>
        <p:spPr>
          <a:xfrm>
            <a:off x="609905" y="3672230"/>
            <a:ext cx="2410358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pilot conversations for Q2 deployment.</a:t>
            </a:r>
            <a:endParaRPr lang="en-US" sz="900" dirty="0"/>
          </a:p>
        </p:txBody>
      </p:sp>
      <p:sp>
        <p:nvSpPr>
          <p:cNvPr id="18" name="Shape 12"/>
          <p:cNvSpPr/>
          <p:nvPr/>
        </p:nvSpPr>
        <p:spPr>
          <a:xfrm>
            <a:off x="457200" y="4300423"/>
            <a:ext cx="2590495" cy="933602"/>
          </a:xfrm>
          <a:prstGeom prst="roundRect">
            <a:avLst>
              <a:gd name="adj" fmla="val 7995"/>
            </a:avLst>
          </a:prstGeom>
          <a:solidFill>
            <a:srgbClr val="1E3A8A">
              <a:alpha val="20000"/>
            </a:srgbClr>
          </a:solidFill>
          <a:ln w="12700">
            <a:solidFill>
              <a:srgbClr val="1E40AF"/>
            </a:solidFill>
            <a:prstDash val="solid"/>
          </a:ln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657807" y="4424782"/>
            <a:ext cx="190195" cy="190195"/>
          </a:xfrm>
          <a:prstGeom prst="rect">
            <a:avLst/>
          </a:prstGeom>
        </p:spPr>
      </p:pic>
      <p:sp>
        <p:nvSpPr>
          <p:cNvPr id="20" name="Text 13"/>
          <p:cNvSpPr txBox="1"/>
          <p:nvPr/>
        </p:nvSpPr>
        <p:spPr>
          <a:xfrm>
            <a:off x="538582" y="4690872"/>
            <a:ext cx="242956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spc="22" kern="0" dirty="0">
                <a:solidFill>
                  <a:srgbClr val="BFDB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Incubated at</a:t>
            </a:r>
            <a:endParaRPr lang="en-US" sz="900" dirty="0"/>
          </a:p>
        </p:txBody>
      </p:sp>
      <p:sp>
        <p:nvSpPr>
          <p:cNvPr id="21" name="Text 14"/>
          <p:cNvSpPr txBox="1"/>
          <p:nvPr/>
        </p:nvSpPr>
        <p:spPr>
          <a:xfrm>
            <a:off x="516636" y="4843577"/>
            <a:ext cx="247253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TEXMiN IIT DHANBAD</a:t>
            </a:r>
            <a:endParaRPr lang="en-US" sz="1300" dirty="0"/>
          </a:p>
        </p:txBody>
      </p:sp>
      <p:sp>
        <p:nvSpPr>
          <p:cNvPr id="22" name="Shape 15"/>
          <p:cNvSpPr/>
          <p:nvPr/>
        </p:nvSpPr>
        <p:spPr>
          <a:xfrm>
            <a:off x="3353105" y="1309421"/>
            <a:ext cx="8382305" cy="9144"/>
          </a:xfrm>
          <a:prstGeom prst="rect">
            <a:avLst/>
          </a:prstGeom>
          <a:solidFill>
            <a:srgbClr val="374151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-1064" r="-1064" t="0" b="0"/>
          <a:stretch/>
        </p:blipFill>
        <p:spPr>
          <a:xfrm>
            <a:off x="3353105" y="1014070"/>
            <a:ext cx="219456" cy="171907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3648456" y="966521"/>
            <a:ext cx="166237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E5E7E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Leadership Team</a:t>
            </a:r>
            <a:endParaRPr lang="en-US" sz="1300" dirty="0"/>
          </a:p>
        </p:txBody>
      </p:sp>
      <p:sp>
        <p:nvSpPr>
          <p:cNvPr id="25" name="Shape 17"/>
          <p:cNvSpPr/>
          <p:nvPr/>
        </p:nvSpPr>
        <p:spPr>
          <a:xfrm>
            <a:off x="9939528" y="985723"/>
            <a:ext cx="1800454" cy="228600"/>
          </a:xfrm>
          <a:prstGeom prst="roundRect">
            <a:avLst>
              <a:gd name="adj" fmla="val 66667"/>
            </a:avLst>
          </a:prstGeom>
          <a:solidFill>
            <a:srgbClr val="1F2937"/>
          </a:solidFill>
          <a:ln/>
        </p:spPr>
      </p:sp>
      <p:sp>
        <p:nvSpPr>
          <p:cNvPr id="26" name="Text 18"/>
          <p:cNvSpPr txBox="1"/>
          <p:nvPr/>
        </p:nvSpPr>
        <p:spPr>
          <a:xfrm>
            <a:off x="838505" y="1738274"/>
            <a:ext cx="111008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Prototype Dev</a:t>
            </a:r>
            <a:endParaRPr lang="en-US" sz="1000" dirty="0"/>
          </a:p>
        </p:txBody>
      </p:sp>
      <p:sp>
        <p:nvSpPr>
          <p:cNvPr id="27" name="Text 19"/>
          <p:cNvSpPr txBox="1"/>
          <p:nvPr/>
        </p:nvSpPr>
        <p:spPr>
          <a:xfrm>
            <a:off x="875995" y="2595982"/>
            <a:ext cx="131033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 Validation</a:t>
            </a:r>
            <a:endParaRPr lang="en-US" sz="1000" dirty="0"/>
          </a:p>
        </p:txBody>
      </p:sp>
      <p:sp>
        <p:nvSpPr>
          <p:cNvPr id="28" name="Text 20"/>
          <p:cNvSpPr txBox="1"/>
          <p:nvPr/>
        </p:nvSpPr>
        <p:spPr>
          <a:xfrm>
            <a:off x="875995" y="3452774"/>
            <a:ext cx="110093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 Interest</a:t>
            </a:r>
            <a:endParaRPr lang="en-US" sz="1000" dirty="0"/>
          </a:p>
        </p:txBody>
      </p:sp>
      <p:sp>
        <p:nvSpPr>
          <p:cNvPr id="29" name="Text 21"/>
          <p:cNvSpPr txBox="1"/>
          <p:nvPr/>
        </p:nvSpPr>
        <p:spPr>
          <a:xfrm>
            <a:off x="10016338" y="1024128"/>
            <a:ext cx="17337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Founders from IIT Kanpur</a:t>
            </a:r>
            <a:endParaRPr lang="en-US" sz="900" dirty="0"/>
          </a:p>
        </p:txBody>
      </p:sp>
      <p:sp>
        <p:nvSpPr>
          <p:cNvPr id="30" name="Shape 22"/>
          <p:cNvSpPr/>
          <p:nvPr/>
        </p:nvSpPr>
        <p:spPr>
          <a:xfrm>
            <a:off x="3353105" y="1471270"/>
            <a:ext cx="2695651" cy="3905402"/>
          </a:xfrm>
          <a:prstGeom prst="roundRect">
            <a:avLst>
              <a:gd name="adj" fmla="val 143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</p:spPr>
      </p:sp>
      <p:sp>
        <p:nvSpPr>
          <p:cNvPr id="31" name="Shape 23"/>
          <p:cNvSpPr/>
          <p:nvPr/>
        </p:nvSpPr>
        <p:spPr>
          <a:xfrm>
            <a:off x="3353105" y="1471270"/>
            <a:ext cx="2673706" cy="384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2" name="Shape 24"/>
          <p:cNvSpPr/>
          <p:nvPr/>
        </p:nvSpPr>
        <p:spPr>
          <a:xfrm>
            <a:off x="5568696" y="1595628"/>
            <a:ext cx="362102" cy="200254"/>
          </a:xfrm>
          <a:prstGeom prst="roundRect">
            <a:avLst>
              <a:gd name="adj" fmla="val 456620"/>
            </a:avLst>
          </a:prstGeom>
          <a:solidFill>
            <a:srgbClr val="1E3A8A"/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33" name="Text 25"/>
          <p:cNvSpPr txBox="1"/>
          <p:nvPr/>
        </p:nvSpPr>
        <p:spPr>
          <a:xfrm>
            <a:off x="5616245" y="1623974"/>
            <a:ext cx="267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BFDB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IITK</a:t>
            </a:r>
            <a:endParaRPr lang="en-US" sz="800" dirty="0"/>
          </a:p>
        </p:txBody>
      </p:sp>
      <p:sp>
        <p:nvSpPr>
          <p:cNvPr id="34" name="Shape 26"/>
          <p:cNvSpPr/>
          <p:nvPr/>
        </p:nvSpPr>
        <p:spPr>
          <a:xfrm>
            <a:off x="4317797" y="1671523"/>
            <a:ext cx="761695" cy="761695"/>
          </a:xfrm>
          <a:prstGeom prst="roundRect">
            <a:avLst>
              <a:gd name="adj" fmla="val 120048"/>
            </a:avLst>
          </a:prstGeom>
          <a:solidFill>
            <a:srgbClr val="1E293B"/>
          </a:solidFill>
          <a:ln w="25400">
            <a:solidFill>
              <a:srgbClr val="3B82F6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25000"/>
          <a:stretch/>
        </p:blipFill>
        <p:spPr>
          <a:xfrm>
            <a:off x="4336999" y="1690726"/>
            <a:ext cx="724205" cy="724205"/>
          </a:xfrm>
          <a:prstGeom prst="rect">
            <a:avLst/>
          </a:prstGeom>
        </p:spPr>
      </p:pic>
      <p:sp>
        <p:nvSpPr>
          <p:cNvPr id="36" name="Text 27"/>
          <p:cNvSpPr txBox="1"/>
          <p:nvPr/>
        </p:nvSpPr>
        <p:spPr>
          <a:xfrm>
            <a:off x="4204411" y="2576779"/>
            <a:ext cx="99578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Harsh Raj</a:t>
            </a:r>
            <a:endParaRPr lang="en-US" sz="1300" dirty="0"/>
          </a:p>
        </p:txBody>
      </p:sp>
      <p:sp>
        <p:nvSpPr>
          <p:cNvPr id="37" name="Text 28"/>
          <p:cNvSpPr txBox="1"/>
          <p:nvPr/>
        </p:nvSpPr>
        <p:spPr>
          <a:xfrm>
            <a:off x="4059022" y="2814523"/>
            <a:ext cx="12865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spc="60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Founder, MD</a:t>
            </a:r>
            <a:endParaRPr lang="en-US" sz="1200" dirty="0"/>
          </a:p>
        </p:txBody>
      </p:sp>
      <p:sp>
        <p:nvSpPr>
          <p:cNvPr id="38" name="Text 29"/>
          <p:cNvSpPr txBox="1"/>
          <p:nvPr/>
        </p:nvSpPr>
        <p:spPr>
          <a:xfrm>
            <a:off x="3524098" y="3081528"/>
            <a:ext cx="2352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i="1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Operations &amp; Strategy</a:t>
            </a:r>
            <a:endParaRPr lang="en-US" sz="1200" dirty="0"/>
          </a:p>
        </p:txBody>
      </p:sp>
      <p:sp>
        <p:nvSpPr>
          <p:cNvPr id="39" name="Shape 30"/>
          <p:cNvSpPr/>
          <p:nvPr/>
        </p:nvSpPr>
        <p:spPr>
          <a:xfrm>
            <a:off x="3552444" y="3424428"/>
            <a:ext cx="2295144" cy="533095"/>
          </a:xfrm>
          <a:prstGeom prst="roundRect">
            <a:avLst>
              <a:gd name="adj" fmla="val 12252"/>
            </a:avLst>
          </a:prstGeom>
          <a:solidFill>
            <a:srgbClr val="1F2937"/>
          </a:solidFill>
          <a:ln/>
        </p:spPr>
      </p:sp>
      <p:pic>
        <p:nvPicPr>
          <p:cNvPr id="4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6800" b="-16800"/>
          <a:stretch/>
        </p:blipFill>
        <p:spPr>
          <a:xfrm>
            <a:off x="3629254" y="3519526"/>
            <a:ext cx="114300" cy="152705"/>
          </a:xfrm>
          <a:prstGeom prst="rect">
            <a:avLst/>
          </a:prstGeom>
        </p:spPr>
      </p:pic>
      <p:sp>
        <p:nvSpPr>
          <p:cNvPr id="41" name="Text 31"/>
          <p:cNvSpPr txBox="1"/>
          <p:nvPr/>
        </p:nvSpPr>
        <p:spPr>
          <a:xfrm>
            <a:off x="3819449" y="3500323"/>
            <a:ext cx="2067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research &amp; expansion strategy</a:t>
            </a:r>
            <a:endParaRPr lang="en-US" sz="1200" dirty="0"/>
          </a:p>
        </p:txBody>
      </p:sp>
      <p:sp>
        <p:nvSpPr>
          <p:cNvPr id="42" name="Shape 32"/>
          <p:cNvSpPr/>
          <p:nvPr/>
        </p:nvSpPr>
        <p:spPr>
          <a:xfrm>
            <a:off x="3552444" y="4033418"/>
            <a:ext cx="2295144" cy="533095"/>
          </a:xfrm>
          <a:prstGeom prst="roundRect">
            <a:avLst>
              <a:gd name="adj" fmla="val 12252"/>
            </a:avLst>
          </a:prstGeom>
          <a:solidFill>
            <a:srgbClr val="1F2937"/>
          </a:solidFill>
          <a:ln/>
        </p:spPr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16800" b="-16800"/>
          <a:stretch/>
        </p:blipFill>
        <p:spPr>
          <a:xfrm>
            <a:off x="3629254" y="4129430"/>
            <a:ext cx="114300" cy="152705"/>
          </a:xfrm>
          <a:prstGeom prst="rect">
            <a:avLst/>
          </a:prstGeom>
        </p:spPr>
      </p:pic>
      <p:sp>
        <p:nvSpPr>
          <p:cNvPr id="44" name="Text 33"/>
          <p:cNvSpPr txBox="1"/>
          <p:nvPr/>
        </p:nvSpPr>
        <p:spPr>
          <a:xfrm>
            <a:off x="3819449" y="4110228"/>
            <a:ext cx="2067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Marketing &amp; signal leads management</a:t>
            </a:r>
            <a:endParaRPr lang="en-US" sz="1200" dirty="0"/>
          </a:p>
        </p:txBody>
      </p:sp>
      <p:sp>
        <p:nvSpPr>
          <p:cNvPr id="45" name="Shape 34"/>
          <p:cNvSpPr/>
          <p:nvPr/>
        </p:nvSpPr>
        <p:spPr>
          <a:xfrm>
            <a:off x="3552444" y="4643323"/>
            <a:ext cx="2295144" cy="533095"/>
          </a:xfrm>
          <a:prstGeom prst="roundRect">
            <a:avLst>
              <a:gd name="adj" fmla="val 12252"/>
            </a:avLst>
          </a:prstGeom>
          <a:solidFill>
            <a:srgbClr val="1F2937"/>
          </a:solidFill>
          <a:ln/>
        </p:spPr>
      </p:sp>
      <p:pic>
        <p:nvPicPr>
          <p:cNvPr id="46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16800" b="-16800"/>
          <a:stretch/>
        </p:blipFill>
        <p:spPr>
          <a:xfrm>
            <a:off x="3629254" y="4738421"/>
            <a:ext cx="114300" cy="152705"/>
          </a:xfrm>
          <a:prstGeom prst="rect">
            <a:avLst/>
          </a:prstGeom>
        </p:spPr>
      </p:pic>
      <p:sp>
        <p:nvSpPr>
          <p:cNvPr id="47" name="Text 35"/>
          <p:cNvSpPr txBox="1"/>
          <p:nvPr/>
        </p:nvSpPr>
        <p:spPr>
          <a:xfrm>
            <a:off x="3819449" y="4719218"/>
            <a:ext cx="2067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business operations</a:t>
            </a:r>
            <a:endParaRPr lang="en-US" sz="1200" dirty="0"/>
          </a:p>
        </p:txBody>
      </p:sp>
      <p:sp>
        <p:nvSpPr>
          <p:cNvPr id="48" name="Shape 36"/>
          <p:cNvSpPr/>
          <p:nvPr/>
        </p:nvSpPr>
        <p:spPr>
          <a:xfrm>
            <a:off x="6197803" y="1471270"/>
            <a:ext cx="2695651" cy="3905402"/>
          </a:xfrm>
          <a:prstGeom prst="roundRect">
            <a:avLst>
              <a:gd name="adj" fmla="val 143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</p:spPr>
      </p:sp>
      <p:sp>
        <p:nvSpPr>
          <p:cNvPr id="49" name="Shape 37"/>
          <p:cNvSpPr/>
          <p:nvPr/>
        </p:nvSpPr>
        <p:spPr>
          <a:xfrm>
            <a:off x="6197803" y="1471270"/>
            <a:ext cx="2673706" cy="384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50" name="Shape 38"/>
          <p:cNvSpPr/>
          <p:nvPr/>
        </p:nvSpPr>
        <p:spPr>
          <a:xfrm>
            <a:off x="8413394" y="1595628"/>
            <a:ext cx="362102" cy="200254"/>
          </a:xfrm>
          <a:prstGeom prst="roundRect">
            <a:avLst>
              <a:gd name="adj" fmla="val 456620"/>
            </a:avLst>
          </a:prstGeom>
          <a:solidFill>
            <a:srgbClr val="1E3A8A"/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51" name="Text 39"/>
          <p:cNvSpPr txBox="1"/>
          <p:nvPr/>
        </p:nvSpPr>
        <p:spPr>
          <a:xfrm>
            <a:off x="8460943" y="1623974"/>
            <a:ext cx="267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BFDB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IITK</a:t>
            </a:r>
            <a:endParaRPr lang="en-US" sz="800" dirty="0"/>
          </a:p>
        </p:txBody>
      </p:sp>
      <p:sp>
        <p:nvSpPr>
          <p:cNvPr id="52" name="Shape 40"/>
          <p:cNvSpPr/>
          <p:nvPr/>
        </p:nvSpPr>
        <p:spPr>
          <a:xfrm>
            <a:off x="7162495" y="1671523"/>
            <a:ext cx="761695" cy="761695"/>
          </a:xfrm>
          <a:prstGeom prst="roundRect">
            <a:avLst>
              <a:gd name="adj" fmla="val 120048"/>
            </a:avLst>
          </a:prstGeom>
          <a:solidFill>
            <a:srgbClr val="1E293B"/>
          </a:solidFill>
          <a:ln w="25400">
            <a:solidFill>
              <a:srgbClr val="10B981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3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10986" b="10986"/>
          <a:stretch/>
        </p:blipFill>
        <p:spPr>
          <a:xfrm>
            <a:off x="7181698" y="1690726"/>
            <a:ext cx="724205" cy="724205"/>
          </a:xfrm>
          <a:prstGeom prst="rect">
            <a:avLst/>
          </a:prstGeom>
        </p:spPr>
      </p:pic>
      <p:sp>
        <p:nvSpPr>
          <p:cNvPr id="54" name="Text 41"/>
          <p:cNvSpPr txBox="1"/>
          <p:nvPr/>
        </p:nvSpPr>
        <p:spPr>
          <a:xfrm>
            <a:off x="6793992" y="2576779"/>
            <a:ext cx="1510589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Somu Prajapati</a:t>
            </a:r>
            <a:endParaRPr lang="en-US" sz="1300" dirty="0"/>
          </a:p>
        </p:txBody>
      </p:sp>
      <p:sp>
        <p:nvSpPr>
          <p:cNvPr id="55" name="Text 42"/>
          <p:cNvSpPr txBox="1"/>
          <p:nvPr/>
        </p:nvSpPr>
        <p:spPr>
          <a:xfrm>
            <a:off x="6729070" y="2814523"/>
            <a:ext cx="16294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spc="60" kern="0" dirty="0">
                <a:solidFill>
                  <a:srgbClr val="34D3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Co-Founder, CTO</a:t>
            </a:r>
            <a:endParaRPr lang="en-US" sz="1200" dirty="0"/>
          </a:p>
        </p:txBody>
      </p:sp>
      <p:sp>
        <p:nvSpPr>
          <p:cNvPr id="56" name="Text 43"/>
          <p:cNvSpPr txBox="1"/>
          <p:nvPr/>
        </p:nvSpPr>
        <p:spPr>
          <a:xfrm>
            <a:off x="6492240" y="3081528"/>
            <a:ext cx="21058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i="1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 Business &amp; Operations</a:t>
            </a:r>
            <a:endParaRPr lang="en-US" sz="1200" dirty="0"/>
          </a:p>
        </p:txBody>
      </p:sp>
      <p:sp>
        <p:nvSpPr>
          <p:cNvPr id="57" name="Shape 44"/>
          <p:cNvSpPr/>
          <p:nvPr/>
        </p:nvSpPr>
        <p:spPr>
          <a:xfrm>
            <a:off x="6397142" y="3424428"/>
            <a:ext cx="2295144" cy="533095"/>
          </a:xfrm>
          <a:prstGeom prst="roundRect">
            <a:avLst>
              <a:gd name="adj" fmla="val 12252"/>
            </a:avLst>
          </a:prstGeom>
          <a:solidFill>
            <a:srgbClr val="1F2937"/>
          </a:solidFill>
          <a:ln/>
        </p:spPr>
      </p:sp>
      <p:pic>
        <p:nvPicPr>
          <p:cNvPr id="58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33500" b="-33500"/>
          <a:stretch/>
        </p:blipFill>
        <p:spPr>
          <a:xfrm>
            <a:off x="6473952" y="3519526"/>
            <a:ext cx="114300" cy="152705"/>
          </a:xfrm>
          <a:prstGeom prst="rect">
            <a:avLst/>
          </a:prstGeom>
        </p:spPr>
      </p:pic>
      <p:sp>
        <p:nvSpPr>
          <p:cNvPr id="59" name="Text 45"/>
          <p:cNvSpPr txBox="1"/>
          <p:nvPr/>
        </p:nvSpPr>
        <p:spPr>
          <a:xfrm>
            <a:off x="6664147" y="3500323"/>
            <a:ext cx="2067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 solution pitching &amp; client meetings</a:t>
            </a:r>
            <a:endParaRPr lang="en-US" sz="1200" dirty="0"/>
          </a:p>
        </p:txBody>
      </p:sp>
      <p:sp>
        <p:nvSpPr>
          <p:cNvPr id="60" name="Shape 46"/>
          <p:cNvSpPr/>
          <p:nvPr/>
        </p:nvSpPr>
        <p:spPr>
          <a:xfrm>
            <a:off x="6397142" y="4033418"/>
            <a:ext cx="2295144" cy="533095"/>
          </a:xfrm>
          <a:prstGeom prst="roundRect">
            <a:avLst>
              <a:gd name="adj" fmla="val 12252"/>
            </a:avLst>
          </a:prstGeom>
          <a:solidFill>
            <a:srgbClr val="1F2937"/>
          </a:solidFill>
          <a:ln/>
        </p:spPr>
      </p:sp>
      <p:pic>
        <p:nvPicPr>
          <p:cNvPr id="61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-16800" b="-16800"/>
          <a:stretch/>
        </p:blipFill>
        <p:spPr>
          <a:xfrm>
            <a:off x="6473952" y="4129430"/>
            <a:ext cx="114300" cy="152705"/>
          </a:xfrm>
          <a:prstGeom prst="rect">
            <a:avLst/>
          </a:prstGeom>
        </p:spPr>
      </p:pic>
      <p:sp>
        <p:nvSpPr>
          <p:cNvPr id="62" name="Text 47"/>
          <p:cNvSpPr txBox="1"/>
          <p:nvPr/>
        </p:nvSpPr>
        <p:spPr>
          <a:xfrm>
            <a:off x="6664147" y="4110228"/>
            <a:ext cx="2067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all Tech, AI &amp; IoT stack</a:t>
            </a:r>
            <a:endParaRPr lang="en-US" sz="1200" dirty="0"/>
          </a:p>
        </p:txBody>
      </p:sp>
      <p:sp>
        <p:nvSpPr>
          <p:cNvPr id="63" name="Shape 48"/>
          <p:cNvSpPr/>
          <p:nvPr/>
        </p:nvSpPr>
        <p:spPr>
          <a:xfrm>
            <a:off x="6397142" y="4643323"/>
            <a:ext cx="2295144" cy="533095"/>
          </a:xfrm>
          <a:prstGeom prst="roundRect">
            <a:avLst>
              <a:gd name="adj" fmla="val 12252"/>
            </a:avLst>
          </a:prstGeom>
          <a:solidFill>
            <a:srgbClr val="1F2937"/>
          </a:solidFill>
          <a:ln/>
        </p:spPr>
      </p:sp>
      <p:pic>
        <p:nvPicPr>
          <p:cNvPr id="64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33500" b="-33500"/>
          <a:stretch/>
        </p:blipFill>
        <p:spPr>
          <a:xfrm>
            <a:off x="6473952" y="4738421"/>
            <a:ext cx="114300" cy="152705"/>
          </a:xfrm>
          <a:prstGeom prst="rect">
            <a:avLst/>
          </a:prstGeom>
        </p:spPr>
      </p:pic>
      <p:sp>
        <p:nvSpPr>
          <p:cNvPr id="65" name="Text 49"/>
          <p:cNvSpPr txBox="1"/>
          <p:nvPr/>
        </p:nvSpPr>
        <p:spPr>
          <a:xfrm>
            <a:off x="6664147" y="4719218"/>
            <a:ext cx="2067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operations oversight</a:t>
            </a:r>
            <a:endParaRPr lang="en-US" sz="1200" dirty="0"/>
          </a:p>
        </p:txBody>
      </p:sp>
      <p:sp>
        <p:nvSpPr>
          <p:cNvPr id="66" name="Shape 50"/>
          <p:cNvSpPr/>
          <p:nvPr/>
        </p:nvSpPr>
        <p:spPr>
          <a:xfrm>
            <a:off x="9042502" y="1471270"/>
            <a:ext cx="2695651" cy="3905402"/>
          </a:xfrm>
          <a:prstGeom prst="roundRect">
            <a:avLst>
              <a:gd name="adj" fmla="val 1438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</p:spPr>
      </p:sp>
      <p:sp>
        <p:nvSpPr>
          <p:cNvPr id="67" name="Shape 51"/>
          <p:cNvSpPr/>
          <p:nvPr/>
        </p:nvSpPr>
        <p:spPr>
          <a:xfrm>
            <a:off x="9042502" y="1471270"/>
            <a:ext cx="2673706" cy="384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8" name="Shape 52"/>
          <p:cNvSpPr/>
          <p:nvPr/>
        </p:nvSpPr>
        <p:spPr>
          <a:xfrm>
            <a:off x="11258093" y="1595628"/>
            <a:ext cx="362102" cy="200254"/>
          </a:xfrm>
          <a:prstGeom prst="roundRect">
            <a:avLst>
              <a:gd name="adj" fmla="val 456620"/>
            </a:avLst>
          </a:prstGeom>
          <a:solidFill>
            <a:srgbClr val="1E3A8A"/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69" name="Text 53"/>
          <p:cNvSpPr txBox="1"/>
          <p:nvPr/>
        </p:nvSpPr>
        <p:spPr>
          <a:xfrm>
            <a:off x="11305642" y="1623974"/>
            <a:ext cx="267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BFDB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IITK</a:t>
            </a:r>
            <a:endParaRPr lang="en-US" sz="800" dirty="0"/>
          </a:p>
        </p:txBody>
      </p:sp>
      <p:sp>
        <p:nvSpPr>
          <p:cNvPr id="70" name="Shape 54"/>
          <p:cNvSpPr/>
          <p:nvPr/>
        </p:nvSpPr>
        <p:spPr>
          <a:xfrm>
            <a:off x="10007194" y="1671523"/>
            <a:ext cx="761695" cy="761695"/>
          </a:xfrm>
          <a:prstGeom prst="roundRect">
            <a:avLst>
              <a:gd name="adj" fmla="val 120048"/>
            </a:avLst>
          </a:prstGeom>
          <a:solidFill>
            <a:srgbClr val="1E293B"/>
          </a:solidFill>
          <a:ln w="25400">
            <a:solidFill>
              <a:srgbClr val="8B5CF6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1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10026396" y="1690726"/>
            <a:ext cx="724205" cy="724205"/>
          </a:xfrm>
          <a:prstGeom prst="rect">
            <a:avLst/>
          </a:prstGeom>
        </p:spPr>
      </p:pic>
      <p:sp>
        <p:nvSpPr>
          <p:cNvPr id="72" name="Text 55"/>
          <p:cNvSpPr txBox="1"/>
          <p:nvPr/>
        </p:nvSpPr>
        <p:spPr>
          <a:xfrm>
            <a:off x="9840773" y="2576779"/>
            <a:ext cx="1100938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Sahil Dhull</a:t>
            </a:r>
            <a:endParaRPr lang="en-US" sz="1300" dirty="0"/>
          </a:p>
        </p:txBody>
      </p:sp>
      <p:sp>
        <p:nvSpPr>
          <p:cNvPr id="73" name="Text 56"/>
          <p:cNvSpPr txBox="1"/>
          <p:nvPr/>
        </p:nvSpPr>
        <p:spPr>
          <a:xfrm>
            <a:off x="9463126" y="2814523"/>
            <a:ext cx="18580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spc="60" kern="0" dirty="0">
                <a:solidFill>
                  <a:srgbClr val="A78B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 of AI Division</a:t>
            </a:r>
            <a:endParaRPr lang="en-US" sz="1200" dirty="0"/>
          </a:p>
        </p:txBody>
      </p:sp>
      <p:sp>
        <p:nvSpPr>
          <p:cNvPr id="74" name="Text 57"/>
          <p:cNvSpPr txBox="1"/>
          <p:nvPr/>
        </p:nvSpPr>
        <p:spPr>
          <a:xfrm>
            <a:off x="9426550" y="3081528"/>
            <a:ext cx="19248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i="1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Artificial Intelligence Lead</a:t>
            </a:r>
            <a:endParaRPr lang="en-US" sz="1200" dirty="0"/>
          </a:p>
        </p:txBody>
      </p:sp>
      <p:sp>
        <p:nvSpPr>
          <p:cNvPr id="75" name="Shape 58"/>
          <p:cNvSpPr/>
          <p:nvPr/>
        </p:nvSpPr>
        <p:spPr>
          <a:xfrm>
            <a:off x="9242755" y="3424428"/>
            <a:ext cx="2295144" cy="533095"/>
          </a:xfrm>
          <a:prstGeom prst="roundRect">
            <a:avLst>
              <a:gd name="adj" fmla="val 12252"/>
            </a:avLst>
          </a:prstGeom>
          <a:solidFill>
            <a:srgbClr val="1F2937"/>
          </a:solidFill>
          <a:ln/>
        </p:spPr>
      </p:sp>
      <p:pic>
        <p:nvPicPr>
          <p:cNvPr id="76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-33500" b="-33500"/>
          <a:stretch/>
        </p:blipFill>
        <p:spPr>
          <a:xfrm>
            <a:off x="9318650" y="3519526"/>
            <a:ext cx="114300" cy="152705"/>
          </a:xfrm>
          <a:prstGeom prst="rect">
            <a:avLst/>
          </a:prstGeom>
        </p:spPr>
      </p:pic>
      <p:sp>
        <p:nvSpPr>
          <p:cNvPr id="77" name="Text 59"/>
          <p:cNvSpPr txBox="1"/>
          <p:nvPr/>
        </p:nvSpPr>
        <p:spPr>
          <a:xfrm>
            <a:off x="9508846" y="3500323"/>
            <a:ext cx="2067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model architecture</a:t>
            </a:r>
            <a:endParaRPr lang="en-US" sz="1200" dirty="0"/>
          </a:p>
        </p:txBody>
      </p:sp>
      <p:sp>
        <p:nvSpPr>
          <p:cNvPr id="78" name="Shape 60"/>
          <p:cNvSpPr/>
          <p:nvPr/>
        </p:nvSpPr>
        <p:spPr>
          <a:xfrm>
            <a:off x="9242755" y="4033418"/>
            <a:ext cx="2295144" cy="533095"/>
          </a:xfrm>
          <a:prstGeom prst="roundRect">
            <a:avLst>
              <a:gd name="adj" fmla="val 12252"/>
            </a:avLst>
          </a:prstGeom>
          <a:solidFill>
            <a:srgbClr val="1F2937"/>
          </a:solidFill>
          <a:ln/>
        </p:spPr>
      </p:sp>
      <p:pic>
        <p:nvPicPr>
          <p:cNvPr id="79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-25150" b="-25150"/>
          <a:stretch/>
        </p:blipFill>
        <p:spPr>
          <a:xfrm>
            <a:off x="9318650" y="4129430"/>
            <a:ext cx="114300" cy="152705"/>
          </a:xfrm>
          <a:prstGeom prst="rect">
            <a:avLst/>
          </a:prstGeom>
        </p:spPr>
      </p:pic>
      <p:sp>
        <p:nvSpPr>
          <p:cNvPr id="80" name="Text 61"/>
          <p:cNvSpPr txBox="1"/>
          <p:nvPr/>
        </p:nvSpPr>
        <p:spPr>
          <a:xfrm>
            <a:off x="9508846" y="4110228"/>
            <a:ext cx="2067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Computer Vision implementation</a:t>
            </a:r>
            <a:endParaRPr lang="en-US" sz="1200" dirty="0"/>
          </a:p>
        </p:txBody>
      </p:sp>
      <p:sp>
        <p:nvSpPr>
          <p:cNvPr id="81" name="Shape 62"/>
          <p:cNvSpPr/>
          <p:nvPr/>
        </p:nvSpPr>
        <p:spPr>
          <a:xfrm>
            <a:off x="9242755" y="4643323"/>
            <a:ext cx="2295144" cy="533095"/>
          </a:xfrm>
          <a:prstGeom prst="roundRect">
            <a:avLst>
              <a:gd name="adj" fmla="val 12252"/>
            </a:avLst>
          </a:prstGeom>
          <a:solidFill>
            <a:srgbClr val="1F2937"/>
          </a:solidFill>
          <a:ln/>
        </p:spPr>
      </p:sp>
      <p:pic>
        <p:nvPicPr>
          <p:cNvPr id="82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-33500" b="-33500"/>
          <a:stretch/>
        </p:blipFill>
        <p:spPr>
          <a:xfrm>
            <a:off x="9318650" y="4738421"/>
            <a:ext cx="114300" cy="152705"/>
          </a:xfrm>
          <a:prstGeom prst="rect">
            <a:avLst/>
          </a:prstGeom>
        </p:spPr>
      </p:pic>
      <p:sp>
        <p:nvSpPr>
          <p:cNvPr id="83" name="Text 63"/>
          <p:cNvSpPr txBox="1"/>
          <p:nvPr/>
        </p:nvSpPr>
        <p:spPr>
          <a:xfrm>
            <a:off x="9508846" y="4719218"/>
            <a:ext cx="2067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model optimization &amp; deployment</a:t>
            </a:r>
            <a:endParaRPr lang="en-US" sz="1200" dirty="0"/>
          </a:p>
        </p:txBody>
      </p:sp>
      <p:sp>
        <p:nvSpPr>
          <p:cNvPr id="84" name="Shape 64"/>
          <p:cNvSpPr/>
          <p:nvPr/>
        </p:nvSpPr>
        <p:spPr>
          <a:xfrm>
            <a:off x="457200" y="5605272"/>
            <a:ext cx="11277295" cy="914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85" name="Text 65"/>
          <p:cNvSpPr txBox="1"/>
          <p:nvPr/>
        </p:nvSpPr>
        <p:spPr>
          <a:xfrm>
            <a:off x="914400" y="5691226"/>
            <a:ext cx="45436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Advisors include domain experts from IITs and Mining Ministry</a:t>
            </a:r>
            <a:endParaRPr lang="en-US" sz="1200" dirty="0"/>
          </a:p>
        </p:txBody>
      </p:sp>
      <p:sp>
        <p:nvSpPr>
          <p:cNvPr id="86" name="Text 66"/>
          <p:cNvSpPr txBox="1"/>
          <p:nvPr/>
        </p:nvSpPr>
        <p:spPr>
          <a:xfrm>
            <a:off x="10547604" y="5729630"/>
            <a:ext cx="8193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BHAR-777023</a:t>
            </a:r>
            <a:endParaRPr lang="en-US" sz="900" dirty="0"/>
          </a:p>
        </p:txBody>
      </p:sp>
      <p:sp>
        <p:nvSpPr>
          <p:cNvPr id="87" name="Shape 67"/>
          <p:cNvSpPr/>
          <p:nvPr/>
        </p:nvSpPr>
        <p:spPr>
          <a:xfrm>
            <a:off x="1785823" y="375818"/>
            <a:ext cx="1218895" cy="9144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88" name="Shape 68"/>
          <p:cNvSpPr/>
          <p:nvPr/>
        </p:nvSpPr>
        <p:spPr>
          <a:xfrm>
            <a:off x="11354105" y="304495"/>
            <a:ext cx="381305" cy="381305"/>
          </a:xfrm>
          <a:prstGeom prst="roundRect">
            <a:avLst>
              <a:gd name="adj" fmla="val 23981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89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-842" b="-842"/>
          <a:stretch/>
        </p:blipFill>
        <p:spPr>
          <a:xfrm>
            <a:off x="11449202" y="409651"/>
            <a:ext cx="190195" cy="171907"/>
          </a:xfrm>
          <a:prstGeom prst="rect">
            <a:avLst/>
          </a:prstGeom>
        </p:spPr>
      </p:pic>
      <p:sp>
        <p:nvSpPr>
          <p:cNvPr id="90" name="Text 69"/>
          <p:cNvSpPr txBox="1"/>
          <p:nvPr/>
        </p:nvSpPr>
        <p:spPr>
          <a:xfrm>
            <a:off x="457200" y="295351"/>
            <a:ext cx="130576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TRACTION &amp; TEAM</a:t>
            </a:r>
            <a:endParaRPr lang="en-US" sz="900" dirty="0"/>
          </a:p>
        </p:txBody>
      </p:sp>
      <p:sp>
        <p:nvSpPr>
          <p:cNvPr id="91" name="Text 70"/>
          <p:cNvSpPr txBox="1"/>
          <p:nvPr/>
        </p:nvSpPr>
        <p:spPr>
          <a:xfrm>
            <a:off x="457200" y="533095"/>
            <a:ext cx="2958084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Right Team to</a:t>
            </a:r>
            <a:endParaRPr lang="en-US" sz="2200" dirty="0"/>
          </a:p>
        </p:txBody>
      </p:sp>
      <p:sp>
        <p:nvSpPr>
          <p:cNvPr id="92" name="Text 71"/>
          <p:cNvSpPr txBox="1"/>
          <p:nvPr/>
        </p:nvSpPr>
        <p:spPr>
          <a:xfrm>
            <a:off x="3193085" y="533095"/>
            <a:ext cx="1424635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</a:t>
            </a:r>
            <a:endParaRPr lang="en-US" sz="2200" dirty="0"/>
          </a:p>
        </p:txBody>
      </p:sp>
      <p:sp>
        <p:nvSpPr>
          <p:cNvPr id="93" name="Text 72"/>
          <p:cNvSpPr txBox="1"/>
          <p:nvPr/>
        </p:nvSpPr>
        <p:spPr>
          <a:xfrm>
            <a:off x="4393692" y="533095"/>
            <a:ext cx="177667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Vision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3" name="Shape 1"/>
          <p:cNvSpPr/>
          <p:nvPr/>
        </p:nvSpPr>
        <p:spPr>
          <a:xfrm>
            <a:off x="609905" y="3814877"/>
            <a:ext cx="4438498" cy="4410151"/>
          </a:xfrm>
          <a:prstGeom prst="roundRect">
            <a:avLst>
              <a:gd name="adj" fmla="val 537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1754" y="4205326"/>
            <a:ext cx="4114800" cy="9144"/>
          </a:xfrm>
          <a:prstGeom prst="rect">
            <a:avLst/>
          </a:prstGeom>
          <a:solidFill>
            <a:srgbClr val="3741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-1911" r="-1911" t="0" b="0"/>
          <a:stretch/>
        </p:blipFill>
        <p:spPr>
          <a:xfrm>
            <a:off x="4753051" y="3995928"/>
            <a:ext cx="133502" cy="114300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771754" y="3976726"/>
            <a:ext cx="12390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E5E7E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Allocation Strategy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2980944" y="5643677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3B82F6"/>
          </a:solidFill>
          <a:ln/>
        </p:spPr>
      </p:sp>
      <p:sp>
        <p:nvSpPr>
          <p:cNvPr id="8" name="Text 5"/>
          <p:cNvSpPr txBox="1"/>
          <p:nvPr/>
        </p:nvSpPr>
        <p:spPr>
          <a:xfrm>
            <a:off x="3133649" y="5557723"/>
            <a:ext cx="1133856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R&amp;D / Product</a:t>
            </a:r>
            <a:endParaRPr lang="en-US" sz="1200" dirty="0"/>
          </a:p>
        </p:txBody>
      </p:sp>
      <p:sp>
        <p:nvSpPr>
          <p:cNvPr id="9" name="Text 6"/>
          <p:cNvSpPr txBox="1"/>
          <p:nvPr/>
        </p:nvSpPr>
        <p:spPr>
          <a:xfrm>
            <a:off x="4574743" y="5557723"/>
            <a:ext cx="42885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40%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2980944" y="5986577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8B5CF6"/>
          </a:solidFill>
          <a:ln/>
        </p:spPr>
      </p:sp>
      <p:sp>
        <p:nvSpPr>
          <p:cNvPr id="11" name="Text 8"/>
          <p:cNvSpPr txBox="1"/>
          <p:nvPr/>
        </p:nvSpPr>
        <p:spPr>
          <a:xfrm>
            <a:off x="3133649" y="5900623"/>
            <a:ext cx="1209751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Pilot Expansion</a:t>
            </a:r>
            <a:endParaRPr lang="en-US" sz="1200" dirty="0"/>
          </a:p>
        </p:txBody>
      </p:sp>
      <p:sp>
        <p:nvSpPr>
          <p:cNvPr id="12" name="Text 9"/>
          <p:cNvSpPr txBox="1"/>
          <p:nvPr/>
        </p:nvSpPr>
        <p:spPr>
          <a:xfrm>
            <a:off x="4574743" y="5900623"/>
            <a:ext cx="42885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30%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2980944" y="6329477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10B981"/>
          </a:solidFill>
          <a:ln/>
        </p:spPr>
      </p:sp>
      <p:sp>
        <p:nvSpPr>
          <p:cNvPr id="14" name="Text 11"/>
          <p:cNvSpPr txBox="1"/>
          <p:nvPr/>
        </p:nvSpPr>
        <p:spPr>
          <a:xfrm>
            <a:off x="3133649" y="6243523"/>
            <a:ext cx="9144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Operations</a:t>
            </a:r>
            <a:endParaRPr lang="en-US" sz="1200" dirty="0"/>
          </a:p>
        </p:txBody>
      </p:sp>
      <p:sp>
        <p:nvSpPr>
          <p:cNvPr id="15" name="Text 12"/>
          <p:cNvSpPr txBox="1"/>
          <p:nvPr/>
        </p:nvSpPr>
        <p:spPr>
          <a:xfrm>
            <a:off x="4574743" y="6243523"/>
            <a:ext cx="42885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20%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2980944" y="6672377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F59E0B"/>
          </a:solidFill>
          <a:ln/>
        </p:spPr>
      </p:sp>
      <p:sp>
        <p:nvSpPr>
          <p:cNvPr id="17" name="Text 14"/>
          <p:cNvSpPr txBox="1"/>
          <p:nvPr/>
        </p:nvSpPr>
        <p:spPr>
          <a:xfrm>
            <a:off x="3133649" y="6586423"/>
            <a:ext cx="87691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BD &amp; Mktg</a:t>
            </a:r>
            <a:endParaRPr lang="en-US" sz="1200" dirty="0"/>
          </a:p>
        </p:txBody>
      </p:sp>
      <p:sp>
        <p:nvSpPr>
          <p:cNvPr id="18" name="Text 15"/>
          <p:cNvSpPr txBox="1"/>
          <p:nvPr/>
        </p:nvSpPr>
        <p:spPr>
          <a:xfrm>
            <a:off x="4574743" y="6586423"/>
            <a:ext cx="42885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10%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609905" y="2052828"/>
            <a:ext cx="4438498" cy="1609344"/>
          </a:xfrm>
          <a:prstGeom prst="roundRect">
            <a:avLst>
              <a:gd name="adj" fmla="val 4034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sp>
        <p:nvSpPr>
          <p:cNvPr id="20" name="Text 17"/>
          <p:cNvSpPr txBox="1"/>
          <p:nvPr/>
        </p:nvSpPr>
        <p:spPr>
          <a:xfrm>
            <a:off x="2015338" y="2290572"/>
            <a:ext cx="16294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spc="90" kern="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ROUND ASK</a:t>
            </a:r>
            <a:endParaRPr lang="en-US" sz="900" dirty="0"/>
          </a:p>
        </p:txBody>
      </p:sp>
      <p:sp>
        <p:nvSpPr>
          <p:cNvPr id="21" name="Text 18"/>
          <p:cNvSpPr txBox="1"/>
          <p:nvPr/>
        </p:nvSpPr>
        <p:spPr>
          <a:xfrm>
            <a:off x="2131466" y="2395728"/>
            <a:ext cx="116220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₹10</a:t>
            </a:r>
            <a:endParaRPr lang="en-US" sz="3600" dirty="0"/>
          </a:p>
        </p:txBody>
      </p:sp>
      <p:sp>
        <p:nvSpPr>
          <p:cNvPr id="22" name="Text 19"/>
          <p:cNvSpPr txBox="1"/>
          <p:nvPr/>
        </p:nvSpPr>
        <p:spPr>
          <a:xfrm>
            <a:off x="3031236" y="2633472"/>
            <a:ext cx="409651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8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</a:t>
            </a:r>
            <a:endParaRPr lang="en-US" sz="1800" dirty="0"/>
          </a:p>
        </p:txBody>
      </p:sp>
      <p:sp>
        <p:nvSpPr>
          <p:cNvPr id="23" name="Shape 20"/>
          <p:cNvSpPr/>
          <p:nvPr/>
        </p:nvSpPr>
        <p:spPr>
          <a:xfrm>
            <a:off x="847649" y="3023921"/>
            <a:ext cx="3962095" cy="95098"/>
          </a:xfrm>
          <a:prstGeom prst="roundRect">
            <a:avLst>
              <a:gd name="adj" fmla="val 961534"/>
            </a:avLst>
          </a:prstGeom>
          <a:solidFill>
            <a:srgbClr val="374151"/>
          </a:solidFill>
          <a:ln/>
        </p:spPr>
      </p:sp>
      <p:sp>
        <p:nvSpPr>
          <p:cNvPr id="24" name="Shape 21"/>
          <p:cNvSpPr/>
          <p:nvPr/>
        </p:nvSpPr>
        <p:spPr>
          <a:xfrm>
            <a:off x="847649" y="3023921"/>
            <a:ext cx="952805" cy="95098"/>
          </a:xfrm>
          <a:prstGeom prst="roundRect">
            <a:avLst>
              <a:gd name="adj" fmla="val 961534"/>
            </a:avLst>
          </a:prstGeom>
          <a:solidFill>
            <a:srgbClr val="10B981"/>
          </a:solidFill>
          <a:ln/>
        </p:spPr>
      </p:sp>
      <p:sp>
        <p:nvSpPr>
          <p:cNvPr id="25" name="Text 22"/>
          <p:cNvSpPr txBox="1"/>
          <p:nvPr/>
        </p:nvSpPr>
        <p:spPr>
          <a:xfrm>
            <a:off x="790956" y="3204972"/>
            <a:ext cx="1638605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4D3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₹2.4 CR COMMITTED</a:t>
            </a:r>
            <a:endParaRPr lang="en-US" sz="1200" dirty="0"/>
          </a:p>
        </p:txBody>
      </p:sp>
      <p:sp>
        <p:nvSpPr>
          <p:cNvPr id="26" name="Text 23"/>
          <p:cNvSpPr txBox="1"/>
          <p:nvPr/>
        </p:nvSpPr>
        <p:spPr>
          <a:xfrm>
            <a:off x="3520440" y="3204972"/>
            <a:ext cx="135331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₹7.6 CR SEEKING</a:t>
            </a:r>
            <a:endParaRPr lang="en-US" sz="1200" dirty="0"/>
          </a:p>
        </p:txBody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71754" y="5033772"/>
            <a:ext cx="2057400" cy="2286000"/>
          </a:xfrm>
          <a:prstGeom prst="rect">
            <a:avLst/>
          </a:prstGeom>
        </p:spPr>
      </p:pic>
      <p:sp>
        <p:nvSpPr>
          <p:cNvPr id="28" name="Shape 24"/>
          <p:cNvSpPr/>
          <p:nvPr/>
        </p:nvSpPr>
        <p:spPr>
          <a:xfrm>
            <a:off x="5277002" y="2052828"/>
            <a:ext cx="6305702" cy="6172200"/>
          </a:xfrm>
          <a:prstGeom prst="roundRect">
            <a:avLst>
              <a:gd name="adj" fmla="val 274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pic>
        <p:nvPicPr>
          <p:cNvPr id="29" name="Image 2" descr="preencoded.png">    </p:cNvPr>
          <p:cNvPicPr>
            <a:picLocks noChangeAspect="1"/>
          </p:cNvPicPr>
          <p:nvPr/>
        </p:nvPicPr>
        <p:blipFill>
          <a:blip r:embed="rId3"/>
          <a:srcRect l="-837" r="-837" t="0" b="0"/>
          <a:stretch/>
        </p:blipFill>
        <p:spPr>
          <a:xfrm>
            <a:off x="5514746" y="2317090"/>
            <a:ext cx="152705" cy="133502"/>
          </a:xfrm>
          <a:prstGeom prst="rect">
            <a:avLst/>
          </a:prstGeom>
        </p:spPr>
      </p:pic>
      <p:sp>
        <p:nvSpPr>
          <p:cNvPr id="30" name="Text 25"/>
          <p:cNvSpPr txBox="1"/>
          <p:nvPr/>
        </p:nvSpPr>
        <p:spPr>
          <a:xfrm>
            <a:off x="5743346" y="2300630"/>
            <a:ext cx="1510589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Execution Roadmap</a:t>
            </a:r>
            <a:endParaRPr lang="en-US" sz="1000" dirty="0"/>
          </a:p>
        </p:txBody>
      </p:sp>
      <p:sp>
        <p:nvSpPr>
          <p:cNvPr id="31" name="Text 26"/>
          <p:cNvSpPr txBox="1"/>
          <p:nvPr/>
        </p:nvSpPr>
        <p:spPr>
          <a:xfrm>
            <a:off x="10618927" y="2300630"/>
            <a:ext cx="83393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FY 2025-26</a:t>
            </a:r>
            <a:endParaRPr lang="en-US" sz="1000" dirty="0"/>
          </a:p>
        </p:txBody>
      </p:sp>
      <p:sp>
        <p:nvSpPr>
          <p:cNvPr id="32" name="Shape 27"/>
          <p:cNvSpPr/>
          <p:nvPr/>
        </p:nvSpPr>
        <p:spPr>
          <a:xfrm>
            <a:off x="5743346" y="2786177"/>
            <a:ext cx="19202" cy="5048402"/>
          </a:xfrm>
          <a:prstGeom prst="rect">
            <a:avLst/>
          </a:prstGeom>
          <a:solidFill>
            <a:srgbClr val="334155"/>
          </a:solidFill>
          <a:ln/>
        </p:spPr>
      </p:sp>
      <p:sp>
        <p:nvSpPr>
          <p:cNvPr id="33" name="Shape 28"/>
          <p:cNvSpPr/>
          <p:nvPr/>
        </p:nvSpPr>
        <p:spPr>
          <a:xfrm>
            <a:off x="609905" y="8529523"/>
            <a:ext cx="10972800" cy="914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34" name="Text 29"/>
          <p:cNvSpPr txBox="1"/>
          <p:nvPr/>
        </p:nvSpPr>
        <p:spPr>
          <a:xfrm>
            <a:off x="1218895" y="8577072"/>
            <a:ext cx="36009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Tranches released upon milestone completion</a:t>
            </a:r>
            <a:endParaRPr lang="en-US" sz="1200" dirty="0"/>
          </a:p>
        </p:txBody>
      </p:sp>
      <p:sp>
        <p:nvSpPr>
          <p:cNvPr id="35" name="Text 30"/>
          <p:cNvSpPr txBox="1"/>
          <p:nvPr/>
        </p:nvSpPr>
        <p:spPr>
          <a:xfrm>
            <a:off x="10243109" y="8615477"/>
            <a:ext cx="8193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BHAR-777023</a:t>
            </a:r>
            <a:endParaRPr lang="en-US" sz="900" dirty="0"/>
          </a:p>
        </p:txBody>
      </p:sp>
      <p:sp>
        <p:nvSpPr>
          <p:cNvPr id="36" name="Shape 31"/>
          <p:cNvSpPr/>
          <p:nvPr/>
        </p:nvSpPr>
        <p:spPr>
          <a:xfrm>
            <a:off x="1773936" y="375818"/>
            <a:ext cx="1218895" cy="9144"/>
          </a:xfrm>
          <a:prstGeom prst="rect">
            <a:avLst/>
          </a:prstGeom>
          <a:solidFill>
            <a:srgbClr val="374151"/>
          </a:solidFill>
          <a:ln/>
        </p:spPr>
      </p:sp>
      <p:sp>
        <p:nvSpPr>
          <p:cNvPr id="37" name="Shape 32"/>
          <p:cNvSpPr/>
          <p:nvPr/>
        </p:nvSpPr>
        <p:spPr>
          <a:xfrm>
            <a:off x="11201400" y="304495"/>
            <a:ext cx="381305" cy="381305"/>
          </a:xfrm>
          <a:prstGeom prst="roundRect">
            <a:avLst>
              <a:gd name="adj" fmla="val 23981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842" b="-842"/>
          <a:stretch/>
        </p:blipFill>
        <p:spPr>
          <a:xfrm>
            <a:off x="11296498" y="409651"/>
            <a:ext cx="190195" cy="171907"/>
          </a:xfrm>
          <a:prstGeom prst="rect">
            <a:avLst/>
          </a:prstGeom>
        </p:spPr>
      </p:pic>
      <p:sp>
        <p:nvSpPr>
          <p:cNvPr id="39" name="Text 33"/>
          <p:cNvSpPr txBox="1"/>
          <p:nvPr/>
        </p:nvSpPr>
        <p:spPr>
          <a:xfrm>
            <a:off x="609905" y="295351"/>
            <a:ext cx="114300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PATH FORWARD</a:t>
            </a:r>
            <a:endParaRPr lang="en-US" sz="900" dirty="0"/>
          </a:p>
        </p:txBody>
      </p:sp>
      <p:sp>
        <p:nvSpPr>
          <p:cNvPr id="40" name="Text 34"/>
          <p:cNvSpPr txBox="1"/>
          <p:nvPr/>
        </p:nvSpPr>
        <p:spPr>
          <a:xfrm>
            <a:off x="609905" y="495605"/>
            <a:ext cx="353872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Funding &amp; Milestones:</a:t>
            </a:r>
            <a:endParaRPr lang="en-US" sz="2200" dirty="0"/>
          </a:p>
        </p:txBody>
      </p:sp>
      <p:sp>
        <p:nvSpPr>
          <p:cNvPr id="41" name="Text 35"/>
          <p:cNvSpPr txBox="1"/>
          <p:nvPr/>
        </p:nvSpPr>
        <p:spPr>
          <a:xfrm>
            <a:off x="3924605" y="495605"/>
            <a:ext cx="3139135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34D3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Momentum &amp; Scale</a:t>
            </a:r>
            <a:endParaRPr lang="en-US" sz="2200" dirty="0"/>
          </a:p>
        </p:txBody>
      </p:sp>
      <p:sp>
        <p:nvSpPr>
          <p:cNvPr id="42" name="Shape 36"/>
          <p:cNvSpPr/>
          <p:nvPr/>
        </p:nvSpPr>
        <p:spPr>
          <a:xfrm>
            <a:off x="609905" y="929030"/>
            <a:ext cx="10972800" cy="895198"/>
          </a:xfrm>
          <a:prstGeom prst="roundRect">
            <a:avLst>
              <a:gd name="adj" fmla="val 13040"/>
            </a:avLst>
          </a:prstGeom>
          <a:solidFill>
            <a:srgbClr val="064E3B">
              <a:alpha val="30000"/>
            </a:srgbClr>
          </a:solidFill>
          <a:ln w="12700">
            <a:solidFill>
              <a:srgbClr val="22C55E">
                <a:alpha val="30000"/>
              </a:srgbClr>
            </a:solidFill>
            <a:prstDash val="solid"/>
          </a:ln>
          <a:effectLst>
            <a:outerShdw sx="100000" sy="100000" kx="0" ky="0" algn="bl" rotWithShape="0" blurRad="190500" dist="12700" dir="16200000">
              <a:srgbClr val="22c55e">
                <a:alpha val="10000"/>
              </a:srgbClr>
            </a:outerShdw>
          </a:effectLst>
        </p:spPr>
      </p:sp>
      <p:sp>
        <p:nvSpPr>
          <p:cNvPr id="43" name="Shape 37"/>
          <p:cNvSpPr/>
          <p:nvPr/>
        </p:nvSpPr>
        <p:spPr>
          <a:xfrm>
            <a:off x="10735056" y="976579"/>
            <a:ext cx="1218895" cy="1218895"/>
          </a:xfrm>
          <a:prstGeom prst="roundRect">
            <a:avLst>
              <a:gd name="adj" fmla="val 75019"/>
            </a:avLst>
          </a:prstGeom>
          <a:solidFill>
            <a:srgbClr val="10B981">
              <a:alpha val="10000"/>
            </a:srgbClr>
          </a:solidFill>
          <a:ln/>
        </p:spPr>
      </p:sp>
      <p:sp>
        <p:nvSpPr>
          <p:cNvPr id="44" name="Shape 38"/>
          <p:cNvSpPr/>
          <p:nvPr/>
        </p:nvSpPr>
        <p:spPr>
          <a:xfrm>
            <a:off x="771754" y="1123798"/>
            <a:ext cx="476402" cy="504749"/>
          </a:xfrm>
          <a:prstGeom prst="roundRect">
            <a:avLst>
              <a:gd name="adj" fmla="val 191939"/>
            </a:avLst>
          </a:prstGeom>
          <a:solidFill>
            <a:srgbClr val="10B981">
              <a:alpha val="20000"/>
            </a:srgbClr>
          </a:solidFill>
          <a:ln w="12700">
            <a:solidFill>
              <a:srgbClr val="10B981">
                <a:alpha val="30000"/>
              </a:srgbClr>
            </a:solidFill>
            <a:prstDash val="solid"/>
          </a:ln>
        </p:spPr>
      </p:sp>
      <p:sp>
        <p:nvSpPr>
          <p:cNvPr id="45" name="Text 39"/>
          <p:cNvSpPr txBox="1"/>
          <p:nvPr/>
        </p:nvSpPr>
        <p:spPr>
          <a:xfrm>
            <a:off x="1476756" y="1090879"/>
            <a:ext cx="200985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6EE7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Traction Secured</a:t>
            </a:r>
            <a:endParaRPr lang="en-US" sz="900" dirty="0"/>
          </a:p>
        </p:txBody>
      </p:sp>
      <p:sp>
        <p:nvSpPr>
          <p:cNvPr id="46" name="Shape 40"/>
          <p:cNvSpPr/>
          <p:nvPr/>
        </p:nvSpPr>
        <p:spPr>
          <a:xfrm>
            <a:off x="3625596" y="1185977"/>
            <a:ext cx="9144" cy="381305"/>
          </a:xfrm>
          <a:prstGeom prst="rect">
            <a:avLst/>
          </a:prstGeom>
          <a:solidFill>
            <a:srgbClr val="065F46"/>
          </a:solidFill>
          <a:ln/>
        </p:spPr>
      </p:sp>
      <p:sp>
        <p:nvSpPr>
          <p:cNvPr id="47" name="Shape 41"/>
          <p:cNvSpPr/>
          <p:nvPr/>
        </p:nvSpPr>
        <p:spPr>
          <a:xfrm>
            <a:off x="3863340" y="1214323"/>
            <a:ext cx="1752905" cy="323698"/>
          </a:xfrm>
          <a:prstGeom prst="roundRect">
            <a:avLst>
              <a:gd name="adj" fmla="val 33234"/>
            </a:avLst>
          </a:prstGeom>
          <a:solidFill>
            <a:srgbClr val="064E3B">
              <a:alpha val="30000"/>
            </a:srgbClr>
          </a:solidFill>
          <a:ln w="12700">
            <a:solidFill>
              <a:srgbClr val="34D399">
                <a:alpha val="50000"/>
              </a:srgbClr>
            </a:solidFill>
            <a:prstDash val="solid"/>
          </a:ln>
        </p:spPr>
      </p:sp>
      <p:pic>
        <p:nvPicPr>
          <p:cNvPr id="4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95198" y="1248156"/>
            <a:ext cx="228600" cy="228600"/>
          </a:xfrm>
          <a:prstGeom prst="rect">
            <a:avLst/>
          </a:prstGeom>
        </p:spPr>
      </p:pic>
      <p:sp>
        <p:nvSpPr>
          <p:cNvPr id="49" name="Text 42"/>
          <p:cNvSpPr txBox="1"/>
          <p:nvPr/>
        </p:nvSpPr>
        <p:spPr>
          <a:xfrm>
            <a:off x="1476756" y="1261872"/>
            <a:ext cx="1562710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₹2.4 Cr</a:t>
            </a:r>
            <a:endParaRPr lang="en-US" sz="2700" dirty="0"/>
          </a:p>
        </p:txBody>
      </p:sp>
      <p:sp>
        <p:nvSpPr>
          <p:cNvPr id="50" name="Text 43"/>
          <p:cNvSpPr txBox="1"/>
          <p:nvPr/>
        </p:nvSpPr>
        <p:spPr>
          <a:xfrm>
            <a:off x="2851099" y="1414577"/>
            <a:ext cx="6812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4D3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Raised</a:t>
            </a:r>
            <a:endParaRPr lang="en-US" sz="1300" dirty="0"/>
          </a:p>
        </p:txBody>
      </p:sp>
      <p:pic>
        <p:nvPicPr>
          <p:cNvPr id="5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987698" y="1333195"/>
            <a:ext cx="114300" cy="114300"/>
          </a:xfrm>
          <a:prstGeom prst="rect">
            <a:avLst/>
          </a:prstGeom>
        </p:spPr>
      </p:pic>
      <p:sp>
        <p:nvSpPr>
          <p:cNvPr id="52" name="Text 44"/>
          <p:cNvSpPr txBox="1"/>
          <p:nvPr/>
        </p:nvSpPr>
        <p:spPr>
          <a:xfrm>
            <a:off x="4139489" y="1309421"/>
            <a:ext cx="143835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EE7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DE-RISKED INVESTMENT</a:t>
            </a:r>
            <a:endParaRPr lang="en-US" sz="900" dirty="0"/>
          </a:p>
        </p:txBody>
      </p:sp>
      <p:sp>
        <p:nvSpPr>
          <p:cNvPr id="53" name="Text 45"/>
          <p:cNvSpPr txBox="1"/>
          <p:nvPr/>
        </p:nvSpPr>
        <p:spPr>
          <a:xfrm>
            <a:off x="6082589" y="1300277"/>
            <a:ext cx="152430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spc="90" kern="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Orders From:</a:t>
            </a:r>
            <a:endParaRPr lang="en-US" sz="900" dirty="0"/>
          </a:p>
        </p:txBody>
      </p:sp>
      <p:sp>
        <p:nvSpPr>
          <p:cNvPr id="54" name="Shape 46"/>
          <p:cNvSpPr/>
          <p:nvPr/>
        </p:nvSpPr>
        <p:spPr>
          <a:xfrm>
            <a:off x="7817206" y="1138428"/>
            <a:ext cx="1857146" cy="476402"/>
          </a:xfrm>
          <a:prstGeom prst="roundRect">
            <a:avLst>
              <a:gd name="adj" fmla="val 15355"/>
            </a:avLst>
          </a:prstGeom>
          <a:solidFill>
            <a:srgbClr val="1F2937">
              <a:alpha val="60000"/>
            </a:srgbClr>
          </a:solidFill>
          <a:ln w="12700">
            <a:solidFill>
              <a:srgbClr val="4B5563"/>
            </a:solidFill>
            <a:prstDash val="solid"/>
          </a:ln>
        </p:spPr>
      </p:sp>
      <p:pic>
        <p:nvPicPr>
          <p:cNvPr id="55" name="Image 6" descr="preencoded.png">    </p:cNvPr>
          <p:cNvPicPr>
            <a:picLocks noChangeAspect="1"/>
          </p:cNvPicPr>
          <p:nvPr/>
        </p:nvPicPr>
        <p:blipFill>
          <a:blip r:embed="rId7"/>
          <a:srcRect l="-33" r="-33" t="0" b="0"/>
          <a:stretch/>
        </p:blipFill>
        <p:spPr>
          <a:xfrm>
            <a:off x="7940650" y="1300277"/>
            <a:ext cx="171907" cy="152705"/>
          </a:xfrm>
          <a:prstGeom prst="rect">
            <a:avLst/>
          </a:prstGeom>
        </p:spPr>
      </p:pic>
      <p:sp>
        <p:nvSpPr>
          <p:cNvPr id="56" name="Shape 47"/>
          <p:cNvSpPr/>
          <p:nvPr/>
        </p:nvSpPr>
        <p:spPr>
          <a:xfrm>
            <a:off x="9819742" y="1138428"/>
            <a:ext cx="1609344" cy="476402"/>
          </a:xfrm>
          <a:prstGeom prst="roundRect">
            <a:avLst>
              <a:gd name="adj" fmla="val 15355"/>
            </a:avLst>
          </a:prstGeom>
          <a:solidFill>
            <a:srgbClr val="1F2937">
              <a:alpha val="60000"/>
            </a:srgbClr>
          </a:solidFill>
          <a:ln w="12700">
            <a:solidFill>
              <a:srgbClr val="4B5563"/>
            </a:solidFill>
            <a:prstDash val="solid"/>
          </a:ln>
        </p:spPr>
      </p:sp>
      <p:pic>
        <p:nvPicPr>
          <p:cNvPr id="57" name="Image 7" descr="preencoded.png">    </p:cNvPr>
          <p:cNvPicPr>
            <a:picLocks noChangeAspect="1"/>
          </p:cNvPicPr>
          <p:nvPr/>
        </p:nvPicPr>
        <p:blipFill>
          <a:blip r:embed="rId8"/>
          <a:srcRect l="-33" r="-33" t="0" b="0"/>
          <a:stretch/>
        </p:blipFill>
        <p:spPr>
          <a:xfrm>
            <a:off x="9944100" y="1300277"/>
            <a:ext cx="171907" cy="152705"/>
          </a:xfrm>
          <a:prstGeom prst="rect">
            <a:avLst/>
          </a:prstGeom>
        </p:spPr>
      </p:pic>
      <p:sp>
        <p:nvSpPr>
          <p:cNvPr id="58" name="Text 48"/>
          <p:cNvSpPr txBox="1"/>
          <p:nvPr/>
        </p:nvSpPr>
        <p:spPr>
          <a:xfrm>
            <a:off x="8188452" y="1195121"/>
            <a:ext cx="3621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OMC</a:t>
            </a:r>
            <a:endParaRPr lang="en-US" sz="900" dirty="0"/>
          </a:p>
        </p:txBody>
      </p:sp>
      <p:sp>
        <p:nvSpPr>
          <p:cNvPr id="59" name="Text 49"/>
          <p:cNvSpPr txBox="1"/>
          <p:nvPr/>
        </p:nvSpPr>
        <p:spPr>
          <a:xfrm>
            <a:off x="8188452" y="1347826"/>
            <a:ext cx="1476756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Orissa Mining Corp</a:t>
            </a:r>
            <a:endParaRPr lang="en-US" sz="1200" dirty="0"/>
          </a:p>
        </p:txBody>
      </p:sp>
      <p:sp>
        <p:nvSpPr>
          <p:cNvPr id="60" name="Text 50"/>
          <p:cNvSpPr txBox="1"/>
          <p:nvPr/>
        </p:nvSpPr>
        <p:spPr>
          <a:xfrm>
            <a:off x="10190988" y="1195121"/>
            <a:ext cx="65745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Coal India</a:t>
            </a:r>
            <a:endParaRPr lang="en-US" sz="900" dirty="0"/>
          </a:p>
        </p:txBody>
      </p:sp>
      <p:sp>
        <p:nvSpPr>
          <p:cNvPr id="61" name="Text 51"/>
          <p:cNvSpPr txBox="1"/>
          <p:nvPr/>
        </p:nvSpPr>
        <p:spPr>
          <a:xfrm>
            <a:off x="10190988" y="1347826"/>
            <a:ext cx="122895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Maharatna PSU</a:t>
            </a:r>
            <a:endParaRPr lang="en-US" sz="1200" dirty="0"/>
          </a:p>
        </p:txBody>
      </p:sp>
      <p:sp>
        <p:nvSpPr>
          <p:cNvPr id="62" name="Shape 52"/>
          <p:cNvSpPr/>
          <p:nvPr/>
        </p:nvSpPr>
        <p:spPr>
          <a:xfrm>
            <a:off x="6124651" y="2710282"/>
            <a:ext cx="5143500" cy="1181405"/>
          </a:xfrm>
          <a:prstGeom prst="roundRect">
            <a:avLst>
              <a:gd name="adj" fmla="val 4994"/>
            </a:avLst>
          </a:prstGeom>
          <a:solidFill>
            <a:srgbClr val="1E293B">
              <a:alpha val="40000"/>
            </a:srgbClr>
          </a:solidFill>
          <a:ln/>
        </p:spPr>
      </p:sp>
      <p:sp>
        <p:nvSpPr>
          <p:cNvPr id="63" name="Shape 53"/>
          <p:cNvSpPr/>
          <p:nvPr/>
        </p:nvSpPr>
        <p:spPr>
          <a:xfrm>
            <a:off x="6124651" y="2710282"/>
            <a:ext cx="38405" cy="1181405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64" name="Shape 54"/>
          <p:cNvSpPr/>
          <p:nvPr/>
        </p:nvSpPr>
        <p:spPr>
          <a:xfrm>
            <a:off x="10454335" y="2824582"/>
            <a:ext cx="666598" cy="209398"/>
          </a:xfrm>
          <a:prstGeom prst="roundRect">
            <a:avLst>
              <a:gd name="adj" fmla="val 79396"/>
            </a:avLst>
          </a:prstGeom>
          <a:solidFill>
            <a:srgbClr val="22C55E">
              <a:alpha val="20000"/>
            </a:srgbClr>
          </a:solidFill>
          <a:ln w="1270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65" name="Text 55"/>
          <p:cNvSpPr txBox="1"/>
          <p:nvPr/>
        </p:nvSpPr>
        <p:spPr>
          <a:xfrm>
            <a:off x="6314846" y="3319272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Secured ₹2.4 Cr seed funding. Onboarded OMC &amp; Coal India. Prototype validation completed.</a:t>
            </a:r>
            <a:endParaRPr lang="en-US" sz="1200" dirty="0"/>
          </a:p>
        </p:txBody>
      </p:sp>
      <p:sp>
        <p:nvSpPr>
          <p:cNvPr id="66" name="Text 56"/>
          <p:cNvSpPr txBox="1"/>
          <p:nvPr/>
        </p:nvSpPr>
        <p:spPr>
          <a:xfrm>
            <a:off x="6314846" y="2833726"/>
            <a:ext cx="972007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4D3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Q1-Q2 2025</a:t>
            </a:r>
            <a:endParaRPr lang="en-US" sz="1200" dirty="0"/>
          </a:p>
        </p:txBody>
      </p:sp>
      <p:sp>
        <p:nvSpPr>
          <p:cNvPr id="67" name="Text 57"/>
          <p:cNvSpPr txBox="1"/>
          <p:nvPr/>
        </p:nvSpPr>
        <p:spPr>
          <a:xfrm>
            <a:off x="10521086" y="2852928"/>
            <a:ext cx="609905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39" kern="0" dirty="0">
                <a:solidFill>
                  <a:srgbClr val="4ADE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</a:t>
            </a:r>
            <a:endParaRPr lang="en-US" sz="800" dirty="0"/>
          </a:p>
        </p:txBody>
      </p:sp>
      <p:sp>
        <p:nvSpPr>
          <p:cNvPr id="68" name="Text 58"/>
          <p:cNvSpPr txBox="1"/>
          <p:nvPr/>
        </p:nvSpPr>
        <p:spPr>
          <a:xfrm>
            <a:off x="6314846" y="3100730"/>
            <a:ext cx="1662379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 &amp; Traction</a:t>
            </a:r>
            <a:endParaRPr lang="en-US" sz="1000" dirty="0"/>
          </a:p>
        </p:txBody>
      </p:sp>
      <p:sp>
        <p:nvSpPr>
          <p:cNvPr id="69" name="Shape 59"/>
          <p:cNvSpPr/>
          <p:nvPr/>
        </p:nvSpPr>
        <p:spPr>
          <a:xfrm>
            <a:off x="5606186" y="2710282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34D399"/>
            </a:solidFill>
            <a:prstDash val="solid"/>
          </a:ln>
          <a:effectLst>
            <a:outerShdw sx="100000" sy="100000" kx="0" ky="0" algn="bl" rotWithShape="0" blurRad="101600" dist="12700" dir="16200000">
              <a:srgbClr val="000000">
                <a:alpha val="50000"/>
              </a:srgbClr>
            </a:outerShdw>
          </a:effectLst>
        </p:spPr>
      </p:sp>
      <p:pic>
        <p:nvPicPr>
          <p:cNvPr id="70" name="Image 8" descr="preencoded.png">    </p:cNvPr>
          <p:cNvPicPr>
            <a:picLocks noChangeAspect="1"/>
          </p:cNvPicPr>
          <p:nvPr/>
        </p:nvPicPr>
        <p:blipFill>
          <a:blip r:embed="rId9"/>
          <a:srcRect l="-2571" r="-2571" t="0" b="0"/>
          <a:stretch/>
        </p:blipFill>
        <p:spPr>
          <a:xfrm>
            <a:off x="5706770" y="2805379"/>
            <a:ext cx="105156" cy="114300"/>
          </a:xfrm>
          <a:prstGeom prst="rect">
            <a:avLst/>
          </a:prstGeom>
        </p:spPr>
      </p:pic>
      <p:sp>
        <p:nvSpPr>
          <p:cNvPr id="71" name="Shape 60"/>
          <p:cNvSpPr/>
          <p:nvPr/>
        </p:nvSpPr>
        <p:spPr>
          <a:xfrm>
            <a:off x="6124651" y="4081882"/>
            <a:ext cx="5143500" cy="1200607"/>
          </a:xfrm>
          <a:prstGeom prst="roundRect">
            <a:avLst>
              <a:gd name="adj" fmla="val 4836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59E0B">
                <a:alpha val="20000"/>
              </a:srgbClr>
            </a:solidFill>
            <a:prstDash val="solid"/>
          </a:ln>
        </p:spPr>
      </p:sp>
      <p:sp>
        <p:nvSpPr>
          <p:cNvPr id="72" name="Shape 61"/>
          <p:cNvSpPr/>
          <p:nvPr/>
        </p:nvSpPr>
        <p:spPr>
          <a:xfrm>
            <a:off x="10271455" y="4205326"/>
            <a:ext cx="838505" cy="209398"/>
          </a:xfrm>
          <a:prstGeom prst="roundRect">
            <a:avLst>
              <a:gd name="adj" fmla="val 79396"/>
            </a:avLst>
          </a:prstGeom>
          <a:solidFill>
            <a:srgbClr val="EAB308">
              <a:alpha val="20000"/>
            </a:srgbClr>
          </a:solidFill>
          <a:ln w="12700">
            <a:solidFill>
              <a:srgbClr val="EAB308">
                <a:alpha val="40000"/>
              </a:srgbClr>
            </a:solidFill>
            <a:prstDash val="solid"/>
          </a:ln>
        </p:spPr>
      </p:sp>
      <p:sp>
        <p:nvSpPr>
          <p:cNvPr id="73" name="Text 62"/>
          <p:cNvSpPr txBox="1"/>
          <p:nvPr/>
        </p:nvSpPr>
        <p:spPr>
          <a:xfrm>
            <a:off x="6314846" y="4700930"/>
            <a:ext cx="490575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Deploying pilot projects at OMC sites. Rolling out Fleet Management System for Coal India.</a:t>
            </a:r>
            <a:endParaRPr lang="en-US" sz="1200" dirty="0"/>
          </a:p>
        </p:txBody>
      </p:sp>
      <p:sp>
        <p:nvSpPr>
          <p:cNvPr id="74" name="Text 63"/>
          <p:cNvSpPr txBox="1"/>
          <p:nvPr/>
        </p:nvSpPr>
        <p:spPr>
          <a:xfrm>
            <a:off x="6314846" y="4214470"/>
            <a:ext cx="144841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BBF2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Q3 2025 (Current)</a:t>
            </a:r>
            <a:endParaRPr lang="en-US" sz="1200" dirty="0"/>
          </a:p>
        </p:txBody>
      </p:sp>
      <p:sp>
        <p:nvSpPr>
          <p:cNvPr id="75" name="Text 64"/>
          <p:cNvSpPr txBox="1"/>
          <p:nvPr/>
        </p:nvSpPr>
        <p:spPr>
          <a:xfrm>
            <a:off x="10338206" y="4233672"/>
            <a:ext cx="7818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39" kern="0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PROGRESS</a:t>
            </a:r>
            <a:endParaRPr lang="en-US" sz="800" dirty="0"/>
          </a:p>
        </p:txBody>
      </p:sp>
      <p:sp>
        <p:nvSpPr>
          <p:cNvPr id="76" name="Text 65"/>
          <p:cNvSpPr txBox="1"/>
          <p:nvPr/>
        </p:nvSpPr>
        <p:spPr>
          <a:xfrm>
            <a:off x="6314846" y="4481474"/>
            <a:ext cx="1853489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&amp; Validation</a:t>
            </a:r>
            <a:endParaRPr lang="en-US" sz="1000" dirty="0"/>
          </a:p>
        </p:txBody>
      </p:sp>
      <p:sp>
        <p:nvSpPr>
          <p:cNvPr id="77" name="Shape 66"/>
          <p:cNvSpPr/>
          <p:nvPr/>
        </p:nvSpPr>
        <p:spPr>
          <a:xfrm>
            <a:off x="5606186" y="4081882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FBBF24"/>
            </a:solidFill>
            <a:prstDash val="solid"/>
          </a:ln>
          <a:effectLst>
            <a:outerShdw sx="100000" sy="100000" kx="0" ky="0" algn="bl" rotWithShape="0" blurRad="101600" dist="12700" dir="16200000">
              <a:srgbClr val="000000">
                <a:alpha val="50000"/>
              </a:srgbClr>
            </a:outerShdw>
          </a:effectLst>
        </p:spPr>
      </p:sp>
      <p:pic>
        <p:nvPicPr>
          <p:cNvPr id="78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5682082" y="4156862"/>
            <a:ext cx="161849" cy="161849"/>
          </a:xfrm>
          <a:prstGeom prst="rect">
            <a:avLst/>
          </a:prstGeom>
        </p:spPr>
      </p:pic>
      <p:sp>
        <p:nvSpPr>
          <p:cNvPr id="79" name="Shape 67"/>
          <p:cNvSpPr/>
          <p:nvPr/>
        </p:nvSpPr>
        <p:spPr>
          <a:xfrm>
            <a:off x="6124651" y="5471770"/>
            <a:ext cx="5143500" cy="1181405"/>
          </a:xfrm>
          <a:prstGeom prst="roundRect">
            <a:avLst>
              <a:gd name="adj" fmla="val 4994"/>
            </a:avLst>
          </a:prstGeom>
          <a:solidFill>
            <a:srgbClr val="1E293B">
              <a:alpha val="40000"/>
            </a:srgbClr>
          </a:solidFill>
          <a:ln/>
        </p:spPr>
      </p:sp>
      <p:sp>
        <p:nvSpPr>
          <p:cNvPr id="80" name="Shape 68"/>
          <p:cNvSpPr/>
          <p:nvPr/>
        </p:nvSpPr>
        <p:spPr>
          <a:xfrm>
            <a:off x="6124651" y="5471770"/>
            <a:ext cx="38405" cy="1181405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81" name="Shape 69"/>
          <p:cNvSpPr/>
          <p:nvPr/>
        </p:nvSpPr>
        <p:spPr>
          <a:xfrm>
            <a:off x="10471709" y="5586070"/>
            <a:ext cx="647395" cy="209398"/>
          </a:xfrm>
          <a:prstGeom prst="roundRect">
            <a:avLst>
              <a:gd name="adj" fmla="val 79396"/>
            </a:avLst>
          </a:prstGeom>
          <a:solidFill>
            <a:srgbClr val="3B82F6">
              <a:alpha val="20000"/>
            </a:srgbClr>
          </a:solidFill>
          <a:ln w="12700">
            <a:solidFill>
              <a:srgbClr val="3B82F6">
                <a:alpha val="40000"/>
              </a:srgbClr>
            </a:solidFill>
            <a:prstDash val="solid"/>
          </a:ln>
        </p:spPr>
      </p:sp>
      <p:sp>
        <p:nvSpPr>
          <p:cNvPr id="82" name="Text 70"/>
          <p:cNvSpPr txBox="1"/>
          <p:nvPr/>
        </p:nvSpPr>
        <p:spPr>
          <a:xfrm>
            <a:off x="6314846" y="6081674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Scale to 5+ enterprise clients. Demonstrate &gt;15% efficiency gain. First major B2G tender bid.</a:t>
            </a:r>
            <a:endParaRPr lang="en-US" sz="1200" dirty="0"/>
          </a:p>
        </p:txBody>
      </p:sp>
      <p:sp>
        <p:nvSpPr>
          <p:cNvPr id="83" name="Text 71"/>
          <p:cNvSpPr txBox="1"/>
          <p:nvPr/>
        </p:nvSpPr>
        <p:spPr>
          <a:xfrm>
            <a:off x="6314846" y="5596128"/>
            <a:ext cx="715061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Q4 2025</a:t>
            </a:r>
            <a:endParaRPr lang="en-US" sz="1200" dirty="0"/>
          </a:p>
        </p:txBody>
      </p:sp>
      <p:sp>
        <p:nvSpPr>
          <p:cNvPr id="84" name="Text 72"/>
          <p:cNvSpPr txBox="1"/>
          <p:nvPr/>
        </p:nvSpPr>
        <p:spPr>
          <a:xfrm>
            <a:off x="10538460" y="5615330"/>
            <a:ext cx="5907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39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PLANNED</a:t>
            </a:r>
            <a:endParaRPr lang="en-US" sz="800" dirty="0"/>
          </a:p>
        </p:txBody>
      </p:sp>
      <p:sp>
        <p:nvSpPr>
          <p:cNvPr id="85" name="Text 73"/>
          <p:cNvSpPr txBox="1"/>
          <p:nvPr/>
        </p:nvSpPr>
        <p:spPr>
          <a:xfrm>
            <a:off x="6314846" y="5862218"/>
            <a:ext cx="178673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 &amp; Enterprise Entry</a:t>
            </a:r>
            <a:endParaRPr lang="en-US" sz="1000" dirty="0"/>
          </a:p>
        </p:txBody>
      </p:sp>
      <p:sp>
        <p:nvSpPr>
          <p:cNvPr id="86" name="Shape 74"/>
          <p:cNvSpPr/>
          <p:nvPr/>
        </p:nvSpPr>
        <p:spPr>
          <a:xfrm>
            <a:off x="5606186" y="5471770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0A5FA"/>
            </a:solidFill>
            <a:prstDash val="solid"/>
          </a:ln>
          <a:effectLst>
            <a:outerShdw sx="100000" sy="100000" kx="0" ky="0" algn="bl" rotWithShape="0" blurRad="101600" dist="12700" dir="16200000">
              <a:srgbClr val="000000">
                <a:alpha val="50000"/>
              </a:srgbClr>
            </a:outerShdw>
          </a:effectLst>
        </p:spPr>
      </p:sp>
      <p:sp>
        <p:nvSpPr>
          <p:cNvPr id="87" name="Text 75"/>
          <p:cNvSpPr txBox="1"/>
          <p:nvPr/>
        </p:nvSpPr>
        <p:spPr>
          <a:xfrm>
            <a:off x="5654650" y="5519318"/>
            <a:ext cx="32461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Q4</a:t>
            </a:r>
            <a:endParaRPr lang="en-US" sz="1200" dirty="0"/>
          </a:p>
        </p:txBody>
      </p:sp>
      <p:sp>
        <p:nvSpPr>
          <p:cNvPr id="88" name="Shape 76"/>
          <p:cNvSpPr/>
          <p:nvPr/>
        </p:nvSpPr>
        <p:spPr>
          <a:xfrm>
            <a:off x="6124651" y="6843370"/>
            <a:ext cx="5143500" cy="952805"/>
          </a:xfrm>
          <a:prstGeom prst="roundRect">
            <a:avLst>
              <a:gd name="adj" fmla="val 7678"/>
            </a:avLst>
          </a:prstGeom>
          <a:solidFill>
            <a:srgbClr val="1E293B">
              <a:alpha val="80000"/>
            </a:srgbClr>
          </a:solidFill>
          <a:ln/>
        </p:spPr>
      </p:sp>
      <p:sp>
        <p:nvSpPr>
          <p:cNvPr id="89" name="Shape 77"/>
          <p:cNvSpPr/>
          <p:nvPr/>
        </p:nvSpPr>
        <p:spPr>
          <a:xfrm>
            <a:off x="6124651" y="6843370"/>
            <a:ext cx="38405" cy="952805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90" name="Shape 78"/>
          <p:cNvSpPr/>
          <p:nvPr/>
        </p:nvSpPr>
        <p:spPr>
          <a:xfrm>
            <a:off x="10471709" y="6957670"/>
            <a:ext cx="647395" cy="209398"/>
          </a:xfrm>
          <a:prstGeom prst="roundRect">
            <a:avLst>
              <a:gd name="adj" fmla="val 79396"/>
            </a:avLst>
          </a:prstGeom>
          <a:solidFill>
            <a:srgbClr val="3B82F6">
              <a:alpha val="80000"/>
            </a:srgbClr>
          </a:solidFill>
          <a:ln w="12700">
            <a:solidFill>
              <a:srgbClr val="3B82F6">
                <a:alpha val="40000"/>
              </a:srgbClr>
            </a:solidFill>
            <a:prstDash val="solid"/>
          </a:ln>
        </p:spPr>
      </p:sp>
      <p:sp>
        <p:nvSpPr>
          <p:cNvPr id="91" name="Text 79"/>
          <p:cNvSpPr txBox="1"/>
          <p:nvPr/>
        </p:nvSpPr>
        <p:spPr>
          <a:xfrm>
            <a:off x="6314846" y="7453274"/>
            <a:ext cx="491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>
                    <a:alpha val="8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into Metallic Minerals segment. Reach ₹5 Cr ARR run rate.</a:t>
            </a:r>
            <a:endParaRPr lang="en-US" sz="1200" dirty="0"/>
          </a:p>
        </p:txBody>
      </p:sp>
      <p:sp>
        <p:nvSpPr>
          <p:cNvPr id="92" name="Text 80"/>
          <p:cNvSpPr txBox="1"/>
          <p:nvPr/>
        </p:nvSpPr>
        <p:spPr>
          <a:xfrm>
            <a:off x="6314846" y="6967728"/>
            <a:ext cx="715061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0A5FA">
                    <a:alpha val="8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Q1 2026</a:t>
            </a:r>
            <a:endParaRPr lang="en-US" sz="1200" dirty="0"/>
          </a:p>
        </p:txBody>
      </p:sp>
      <p:sp>
        <p:nvSpPr>
          <p:cNvPr id="93" name="Text 81"/>
          <p:cNvSpPr txBox="1"/>
          <p:nvPr/>
        </p:nvSpPr>
        <p:spPr>
          <a:xfrm>
            <a:off x="10538460" y="6986930"/>
            <a:ext cx="5907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39" kern="0" dirty="0">
                <a:solidFill>
                  <a:srgbClr val="60A5FA">
                    <a:alpha val="8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PLANNED</a:t>
            </a:r>
            <a:endParaRPr lang="en-US" sz="800" dirty="0"/>
          </a:p>
        </p:txBody>
      </p:sp>
      <p:sp>
        <p:nvSpPr>
          <p:cNvPr id="94" name="Text 82"/>
          <p:cNvSpPr txBox="1"/>
          <p:nvPr/>
        </p:nvSpPr>
        <p:spPr>
          <a:xfrm>
            <a:off x="6314846" y="7233818"/>
            <a:ext cx="192938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Expansion &amp; Series A Prep</a:t>
            </a:r>
            <a:endParaRPr lang="en-US" sz="1000" dirty="0"/>
          </a:p>
        </p:txBody>
      </p:sp>
      <p:sp>
        <p:nvSpPr>
          <p:cNvPr id="95" name="Shape 83"/>
          <p:cNvSpPr/>
          <p:nvPr/>
        </p:nvSpPr>
        <p:spPr>
          <a:xfrm>
            <a:off x="5606186" y="6843370"/>
            <a:ext cx="304495" cy="304495"/>
          </a:xfrm>
          <a:prstGeom prst="ellipse">
            <a:avLst/>
          </a:prstGeom>
          <a:solidFill>
            <a:srgbClr val="0F172A"/>
          </a:solidFill>
          <a:ln w="25400">
            <a:solidFill>
              <a:srgbClr val="60A5FA"/>
            </a:solidFill>
            <a:prstDash val="solid"/>
          </a:ln>
          <a:effectLst>
            <a:outerShdw sx="100000" sy="100000" kx="0" ky="0" algn="bl" rotWithShape="0" blurRad="101600" dist="12700" dir="16200000">
              <a:srgbClr val="000000">
                <a:alpha val="50000"/>
              </a:srgbClr>
            </a:outerShdw>
          </a:effectLst>
        </p:spPr>
      </p:sp>
      <p:sp>
        <p:nvSpPr>
          <p:cNvPr id="96" name="Text 84"/>
          <p:cNvSpPr txBox="1"/>
          <p:nvPr/>
        </p:nvSpPr>
        <p:spPr>
          <a:xfrm>
            <a:off x="5654650" y="6890918"/>
            <a:ext cx="32461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Q1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724205"/>
            <a:ext cx="12191695" cy="61337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018995" y="256946"/>
            <a:ext cx="457200" cy="19202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5" name="Shape 2"/>
          <p:cNvSpPr/>
          <p:nvPr/>
        </p:nvSpPr>
        <p:spPr>
          <a:xfrm>
            <a:off x="10534802" y="276149"/>
            <a:ext cx="1019556" cy="286207"/>
          </a:xfrm>
          <a:prstGeom prst="roundRect">
            <a:avLst>
              <a:gd name="adj" fmla="val 319489"/>
            </a:avLst>
          </a:prstGeom>
          <a:solidFill>
            <a:srgbClr val="1F2937"/>
          </a:solidFill>
          <a:ln w="12700">
            <a:solidFill>
              <a:srgbClr val="37415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1620195" y="286207"/>
            <a:ext cx="267005" cy="267005"/>
          </a:xfrm>
          <a:prstGeom prst="roundRect">
            <a:avLst>
              <a:gd name="adj" fmla="val 48924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-1911" r="-1911" t="0" b="0"/>
          <a:stretch/>
        </p:blipFill>
        <p:spPr>
          <a:xfrm>
            <a:off x="11686946" y="362102"/>
            <a:ext cx="133502" cy="114300"/>
          </a:xfrm>
          <a:prstGeom prst="rect">
            <a:avLst/>
          </a:prstGeom>
        </p:spPr>
      </p:pic>
      <p:sp>
        <p:nvSpPr>
          <p:cNvPr id="8" name="Text 4"/>
          <p:cNvSpPr txBox="1"/>
          <p:nvPr/>
        </p:nvSpPr>
        <p:spPr>
          <a:xfrm>
            <a:off x="304495" y="161849"/>
            <a:ext cx="1752905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B82F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OVERVIEW</a:t>
            </a:r>
            <a:endParaRPr lang="en-US" sz="1200" dirty="0"/>
          </a:p>
        </p:txBody>
      </p:sp>
      <p:sp>
        <p:nvSpPr>
          <p:cNvPr id="9" name="Text 5"/>
          <p:cNvSpPr txBox="1"/>
          <p:nvPr/>
        </p:nvSpPr>
        <p:spPr>
          <a:xfrm>
            <a:off x="304495" y="437998"/>
            <a:ext cx="13816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b="1" spc="-3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Lean Canvas:</a:t>
            </a:r>
            <a:endParaRPr lang="en-US" sz="1500" dirty="0"/>
          </a:p>
        </p:txBody>
      </p:sp>
      <p:sp>
        <p:nvSpPr>
          <p:cNvPr id="10" name="Text 6"/>
          <p:cNvSpPr txBox="1"/>
          <p:nvPr/>
        </p:nvSpPr>
        <p:spPr>
          <a:xfrm>
            <a:off x="1540764" y="437998"/>
            <a:ext cx="1239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500" b="1" spc="-37" kern="0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Vyomchara</a:t>
            </a:r>
            <a:endParaRPr lang="en-US" sz="1500" dirty="0"/>
          </a:p>
        </p:txBody>
      </p:sp>
      <p:sp>
        <p:nvSpPr>
          <p:cNvPr id="11" name="Text 7"/>
          <p:cNvSpPr txBox="1"/>
          <p:nvPr/>
        </p:nvSpPr>
        <p:spPr>
          <a:xfrm>
            <a:off x="10619842" y="314554"/>
            <a:ext cx="962863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MINING 4.0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304495" y="724205"/>
            <a:ext cx="2057400" cy="4248302"/>
          </a:xfrm>
          <a:prstGeom prst="roundRect">
            <a:avLst>
              <a:gd name="adj" fmla="val 1646"/>
            </a:avLst>
          </a:prstGeom>
          <a:solidFill>
            <a:srgbClr val="450A0A">
              <a:alpha val="70000"/>
            </a:srgbClr>
          </a:solidFill>
          <a:ln w="50800">
            <a:solidFill>
              <a:srgbClr val="EF4444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rcRect l="-4348" r="-4348" t="0" b="0"/>
          <a:stretch/>
        </p:blipFill>
        <p:spPr>
          <a:xfrm>
            <a:off x="405994" y="875995"/>
            <a:ext cx="114300" cy="105156"/>
          </a:xfrm>
          <a:prstGeom prst="rect">
            <a:avLst/>
          </a:prstGeom>
        </p:spPr>
      </p:pic>
      <p:sp>
        <p:nvSpPr>
          <p:cNvPr id="14" name="Text 9"/>
          <p:cNvSpPr txBox="1"/>
          <p:nvPr/>
        </p:nvSpPr>
        <p:spPr>
          <a:xfrm>
            <a:off x="596189" y="853135"/>
            <a:ext cx="63276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</a:t>
            </a:r>
            <a:endParaRPr lang="en-US" sz="800" dirty="0"/>
          </a:p>
        </p:txBody>
      </p:sp>
      <p:sp>
        <p:nvSpPr>
          <p:cNvPr id="15" name="Text 10"/>
          <p:cNvSpPr txBox="1"/>
          <p:nvPr/>
        </p:nvSpPr>
        <p:spPr>
          <a:xfrm>
            <a:off x="1511503" y="853135"/>
            <a:ext cx="82296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F87171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PAIN POINTS</a:t>
            </a:r>
            <a:endParaRPr lang="en-US" sz="800" dirty="0"/>
          </a:p>
        </p:txBody>
      </p:sp>
      <p:sp>
        <p:nvSpPr>
          <p:cNvPr id="16" name="Text 11"/>
          <p:cNvSpPr txBox="1"/>
          <p:nvPr/>
        </p:nvSpPr>
        <p:spPr>
          <a:xfrm>
            <a:off x="557784" y="1049731"/>
            <a:ext cx="58155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Silos:</a:t>
            </a:r>
            <a:endParaRPr lang="en-US" sz="800" dirty="0"/>
          </a:p>
        </p:txBody>
      </p:sp>
      <p:sp>
        <p:nvSpPr>
          <p:cNvPr id="17" name="Text 12"/>
          <p:cNvSpPr txBox="1"/>
          <p:nvPr/>
        </p:nvSpPr>
        <p:spPr>
          <a:xfrm>
            <a:off x="557784" y="1049731"/>
            <a:ext cx="142006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Geology, Ops, and Reporting lack single source.</a:t>
            </a:r>
            <a:endParaRPr lang="en-US" sz="800" dirty="0"/>
          </a:p>
        </p:txBody>
      </p:sp>
      <p:sp>
        <p:nvSpPr>
          <p:cNvPr id="18" name="Text 13"/>
          <p:cNvSpPr txBox="1"/>
          <p:nvPr/>
        </p:nvSpPr>
        <p:spPr>
          <a:xfrm>
            <a:off x="557784" y="1360627"/>
            <a:ext cx="609905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Costs:</a:t>
            </a:r>
            <a:endParaRPr lang="en-US" sz="800" dirty="0"/>
          </a:p>
        </p:txBody>
      </p:sp>
      <p:sp>
        <p:nvSpPr>
          <p:cNvPr id="19" name="Text 14"/>
          <p:cNvSpPr txBox="1"/>
          <p:nvPr/>
        </p:nvSpPr>
        <p:spPr>
          <a:xfrm>
            <a:off x="557784" y="1360627"/>
            <a:ext cx="138165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Incumbents too expensive for mid-tier firms.</a:t>
            </a:r>
            <a:endParaRPr lang="en-US" sz="800" dirty="0"/>
          </a:p>
        </p:txBody>
      </p:sp>
      <p:sp>
        <p:nvSpPr>
          <p:cNvPr id="20" name="Text 15"/>
          <p:cNvSpPr txBox="1"/>
          <p:nvPr/>
        </p:nvSpPr>
        <p:spPr>
          <a:xfrm>
            <a:off x="557784" y="1670609"/>
            <a:ext cx="6675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Safety Gaps:</a:t>
            </a:r>
            <a:endParaRPr lang="en-US" sz="800" dirty="0"/>
          </a:p>
        </p:txBody>
      </p:sp>
      <p:sp>
        <p:nvSpPr>
          <p:cNvPr id="21" name="Text 16"/>
          <p:cNvSpPr txBox="1"/>
          <p:nvPr/>
        </p:nvSpPr>
        <p:spPr>
          <a:xfrm>
            <a:off x="557784" y="1670609"/>
            <a:ext cx="17529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surveying leads to risks.</a:t>
            </a:r>
            <a:endParaRPr lang="en-US" sz="800" dirty="0"/>
          </a:p>
        </p:txBody>
      </p:sp>
      <p:sp>
        <p:nvSpPr>
          <p:cNvPr id="22" name="Text 17"/>
          <p:cNvSpPr txBox="1"/>
          <p:nvPr/>
        </p:nvSpPr>
        <p:spPr>
          <a:xfrm>
            <a:off x="557784" y="1981505"/>
            <a:ext cx="6675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Compliance:</a:t>
            </a:r>
            <a:endParaRPr lang="en-US" sz="800" dirty="0"/>
          </a:p>
        </p:txBody>
      </p:sp>
      <p:sp>
        <p:nvSpPr>
          <p:cNvPr id="23" name="Text 18"/>
          <p:cNvSpPr txBox="1"/>
          <p:nvPr/>
        </p:nvSpPr>
        <p:spPr>
          <a:xfrm>
            <a:off x="557784" y="1981505"/>
            <a:ext cx="14767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Slow, error-prone manual reporting.</a:t>
            </a:r>
            <a:endParaRPr lang="en-US" sz="800" dirty="0"/>
          </a:p>
        </p:txBody>
      </p:sp>
      <p:sp>
        <p:nvSpPr>
          <p:cNvPr id="24" name="Shape 19"/>
          <p:cNvSpPr/>
          <p:nvPr/>
        </p:nvSpPr>
        <p:spPr>
          <a:xfrm>
            <a:off x="405994" y="4187038"/>
            <a:ext cx="1857146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5" name="Text 20"/>
          <p:cNvSpPr txBox="1"/>
          <p:nvPr/>
        </p:nvSpPr>
        <p:spPr>
          <a:xfrm>
            <a:off x="405994" y="4234586"/>
            <a:ext cx="19723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CA5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Alternatives</a:t>
            </a:r>
            <a:endParaRPr lang="en-US" sz="1200" dirty="0"/>
          </a:p>
        </p:txBody>
      </p:sp>
      <p:sp>
        <p:nvSpPr>
          <p:cNvPr id="26" name="Text 21"/>
          <p:cNvSpPr txBox="1"/>
          <p:nvPr/>
        </p:nvSpPr>
        <p:spPr>
          <a:xfrm>
            <a:off x="405994" y="4482389"/>
            <a:ext cx="1972361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surveying, Excel sheets, Legacy ERPs.</a:t>
            </a:r>
            <a:endParaRPr lang="en-US" sz="1200" dirty="0"/>
          </a:p>
        </p:txBody>
      </p:sp>
      <p:sp>
        <p:nvSpPr>
          <p:cNvPr id="27" name="Shape 22"/>
          <p:cNvSpPr/>
          <p:nvPr/>
        </p:nvSpPr>
        <p:spPr>
          <a:xfrm>
            <a:off x="2431390" y="724205"/>
            <a:ext cx="2057400" cy="2085746"/>
          </a:xfrm>
          <a:prstGeom prst="roundRect">
            <a:avLst>
              <a:gd name="adj" fmla="val 1646"/>
            </a:avLst>
          </a:prstGeom>
          <a:solidFill>
            <a:srgbClr val="172554">
              <a:alpha val="70000"/>
            </a:srgbClr>
          </a:solidFill>
          <a:ln w="50800">
            <a:solidFill>
              <a:srgbClr val="3B82F6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-4348" r="-4348" t="0" b="0"/>
          <a:stretch/>
        </p:blipFill>
        <p:spPr>
          <a:xfrm>
            <a:off x="2531974" y="875995"/>
            <a:ext cx="114300" cy="105156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2723083" y="853135"/>
            <a:ext cx="68031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</a:t>
            </a:r>
            <a:endParaRPr lang="en-US" sz="800" dirty="0"/>
          </a:p>
        </p:txBody>
      </p:sp>
      <p:sp>
        <p:nvSpPr>
          <p:cNvPr id="30" name="Text 24"/>
          <p:cNvSpPr txBox="1"/>
          <p:nvPr/>
        </p:nvSpPr>
        <p:spPr>
          <a:xfrm>
            <a:off x="2684678" y="1049731"/>
            <a:ext cx="724205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Voxel Sensor:</a:t>
            </a:r>
            <a:endParaRPr lang="en-US" sz="800" dirty="0"/>
          </a:p>
        </p:txBody>
      </p:sp>
      <p:sp>
        <p:nvSpPr>
          <p:cNvPr id="31" name="Text 25"/>
          <p:cNvSpPr txBox="1"/>
          <p:nvPr/>
        </p:nvSpPr>
        <p:spPr>
          <a:xfrm>
            <a:off x="2684678" y="1049731"/>
            <a:ext cx="13624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Hyperspectral imaging.</a:t>
            </a:r>
            <a:endParaRPr lang="en-US" sz="800" dirty="0"/>
          </a:p>
        </p:txBody>
      </p:sp>
      <p:sp>
        <p:nvSpPr>
          <p:cNvPr id="32" name="Text 26"/>
          <p:cNvSpPr txBox="1"/>
          <p:nvPr/>
        </p:nvSpPr>
        <p:spPr>
          <a:xfrm>
            <a:off x="2684678" y="1360627"/>
            <a:ext cx="96286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Drone Integration:</a:t>
            </a:r>
            <a:endParaRPr lang="en-US" sz="800" dirty="0"/>
          </a:p>
        </p:txBody>
      </p:sp>
      <p:sp>
        <p:nvSpPr>
          <p:cNvPr id="33" name="Text 27"/>
          <p:cNvSpPr txBox="1"/>
          <p:nvPr/>
        </p:nvSpPr>
        <p:spPr>
          <a:xfrm>
            <a:off x="3567074" y="1360627"/>
            <a:ext cx="5532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 data.</a:t>
            </a:r>
            <a:endParaRPr lang="en-US" sz="800" dirty="0"/>
          </a:p>
        </p:txBody>
      </p:sp>
      <p:sp>
        <p:nvSpPr>
          <p:cNvPr id="34" name="Text 28"/>
          <p:cNvSpPr txBox="1"/>
          <p:nvPr/>
        </p:nvSpPr>
        <p:spPr>
          <a:xfrm>
            <a:off x="2684678" y="1542593"/>
            <a:ext cx="71506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SAM+CNN AI:</a:t>
            </a:r>
            <a:endParaRPr lang="en-US" sz="800" dirty="0"/>
          </a:p>
        </p:txBody>
      </p:sp>
      <p:sp>
        <p:nvSpPr>
          <p:cNvPr id="35" name="Text 29"/>
          <p:cNvSpPr txBox="1"/>
          <p:nvPr/>
        </p:nvSpPr>
        <p:spPr>
          <a:xfrm>
            <a:off x="3318358" y="1542593"/>
            <a:ext cx="58155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Mineral ID.</a:t>
            </a:r>
            <a:endParaRPr lang="en-US" sz="800" dirty="0"/>
          </a:p>
        </p:txBody>
      </p:sp>
      <p:sp>
        <p:nvSpPr>
          <p:cNvPr id="36" name="Text 30"/>
          <p:cNvSpPr txBox="1"/>
          <p:nvPr/>
        </p:nvSpPr>
        <p:spPr>
          <a:xfrm>
            <a:off x="2684678" y="1724558"/>
            <a:ext cx="100035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Unified Dashboard:</a:t>
            </a:r>
            <a:endParaRPr lang="en-US" sz="800" dirty="0"/>
          </a:p>
        </p:txBody>
      </p:sp>
      <p:sp>
        <p:nvSpPr>
          <p:cNvPr id="37" name="Text 31"/>
          <p:cNvSpPr txBox="1"/>
          <p:nvPr/>
        </p:nvSpPr>
        <p:spPr>
          <a:xfrm>
            <a:off x="3608222" y="1724558"/>
            <a:ext cx="46725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Insights.</a:t>
            </a:r>
            <a:endParaRPr lang="en-US" sz="800" dirty="0"/>
          </a:p>
        </p:txBody>
      </p:sp>
      <p:sp>
        <p:nvSpPr>
          <p:cNvPr id="38" name="Shape 32"/>
          <p:cNvSpPr/>
          <p:nvPr/>
        </p:nvSpPr>
        <p:spPr>
          <a:xfrm>
            <a:off x="2431390" y="2882189"/>
            <a:ext cx="2057400" cy="2085746"/>
          </a:xfrm>
          <a:prstGeom prst="roundRect">
            <a:avLst>
              <a:gd name="adj" fmla="val 1646"/>
            </a:avLst>
          </a:prstGeom>
          <a:solidFill>
            <a:srgbClr val="1E293B">
              <a:alpha val="70000"/>
            </a:srgbClr>
          </a:solidFill>
          <a:ln/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39" name="Shape 33"/>
          <p:cNvSpPr/>
          <p:nvPr/>
        </p:nvSpPr>
        <p:spPr>
          <a:xfrm>
            <a:off x="2431390" y="2882189"/>
            <a:ext cx="2057400" cy="38405"/>
          </a:xfrm>
          <a:prstGeom prst="rect">
            <a:avLst/>
          </a:prstGeom>
          <a:solidFill>
            <a:srgbClr val="94A3B8"/>
          </a:solidFill>
          <a:ln/>
        </p:spPr>
      </p:sp>
      <p:pic>
        <p:nvPicPr>
          <p:cNvPr id="40" name="Image 4" descr="preencoded.png">    </p:cNvPr>
          <p:cNvPicPr>
            <a:picLocks noChangeAspect="1"/>
          </p:cNvPicPr>
          <p:nvPr/>
        </p:nvPicPr>
        <p:blipFill>
          <a:blip r:embed="rId5"/>
          <a:srcRect l="-4348" r="-4348" t="0" b="0"/>
          <a:stretch/>
        </p:blipFill>
        <p:spPr>
          <a:xfrm>
            <a:off x="2522830" y="3033979"/>
            <a:ext cx="114300" cy="105156"/>
          </a:xfrm>
          <a:prstGeom prst="rect">
            <a:avLst/>
          </a:prstGeom>
        </p:spPr>
      </p:pic>
      <p:sp>
        <p:nvSpPr>
          <p:cNvPr id="41" name="Text 34"/>
          <p:cNvSpPr txBox="1"/>
          <p:nvPr/>
        </p:nvSpPr>
        <p:spPr>
          <a:xfrm>
            <a:off x="2713025" y="3011119"/>
            <a:ext cx="82296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METRICS</a:t>
            </a:r>
            <a:endParaRPr lang="en-US" sz="800" dirty="0"/>
          </a:p>
        </p:txBody>
      </p:sp>
      <p:sp>
        <p:nvSpPr>
          <p:cNvPr id="42" name="Text 35"/>
          <p:cNvSpPr txBox="1"/>
          <p:nvPr/>
        </p:nvSpPr>
        <p:spPr>
          <a:xfrm>
            <a:off x="2675534" y="3207715"/>
            <a:ext cx="11622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Mineral ID Accuracy (%)</a:t>
            </a:r>
            <a:endParaRPr lang="en-US" sz="800" dirty="0"/>
          </a:p>
        </p:txBody>
      </p:sp>
      <p:sp>
        <p:nvSpPr>
          <p:cNvPr id="43" name="Text 36"/>
          <p:cNvSpPr txBox="1"/>
          <p:nvPr/>
        </p:nvSpPr>
        <p:spPr>
          <a:xfrm>
            <a:off x="2675534" y="3389681"/>
            <a:ext cx="110551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Op. Efficiency Gain (%)</a:t>
            </a:r>
            <a:endParaRPr lang="en-US" sz="800" dirty="0"/>
          </a:p>
        </p:txBody>
      </p:sp>
      <p:sp>
        <p:nvSpPr>
          <p:cNvPr id="44" name="Text 37"/>
          <p:cNvSpPr txBox="1"/>
          <p:nvPr/>
        </p:nvSpPr>
        <p:spPr>
          <a:xfrm>
            <a:off x="2675534" y="3571646"/>
            <a:ext cx="8961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 Time</a:t>
            </a:r>
            <a:endParaRPr lang="en-US" sz="800" dirty="0"/>
          </a:p>
        </p:txBody>
      </p:sp>
      <p:sp>
        <p:nvSpPr>
          <p:cNvPr id="45" name="Text 38"/>
          <p:cNvSpPr txBox="1"/>
          <p:nvPr/>
        </p:nvSpPr>
        <p:spPr>
          <a:xfrm>
            <a:off x="2675534" y="3753612"/>
            <a:ext cx="130576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Annual Recurring Revenue</a:t>
            </a:r>
            <a:endParaRPr lang="en-US" sz="800" dirty="0"/>
          </a:p>
        </p:txBody>
      </p:sp>
      <p:sp>
        <p:nvSpPr>
          <p:cNvPr id="46" name="Shape 39"/>
          <p:cNvSpPr/>
          <p:nvPr/>
        </p:nvSpPr>
        <p:spPr>
          <a:xfrm>
            <a:off x="7710221" y="724205"/>
            <a:ext cx="2057400" cy="2085746"/>
          </a:xfrm>
          <a:prstGeom prst="roundRect">
            <a:avLst>
              <a:gd name="adj" fmla="val 1646"/>
            </a:avLst>
          </a:prstGeom>
          <a:solidFill>
            <a:srgbClr val="064E3B">
              <a:alpha val="70000"/>
            </a:srgbClr>
          </a:solidFill>
          <a:ln w="50800">
            <a:solidFill>
              <a:srgbClr val="10B981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pic>
        <p:nvPicPr>
          <p:cNvPr id="47" name="Image 5" descr="preencoded.png">    </p:cNvPr>
          <p:cNvPicPr>
            <a:picLocks noChangeAspect="1"/>
          </p:cNvPicPr>
          <p:nvPr/>
        </p:nvPicPr>
        <p:blipFill>
          <a:blip r:embed="rId6"/>
          <a:srcRect l="-4348" r="-4348" t="0" b="0"/>
          <a:stretch/>
        </p:blipFill>
        <p:spPr>
          <a:xfrm>
            <a:off x="7810805" y="875995"/>
            <a:ext cx="114300" cy="105156"/>
          </a:xfrm>
          <a:prstGeom prst="rect">
            <a:avLst/>
          </a:prstGeom>
        </p:spPr>
      </p:pic>
      <p:sp>
        <p:nvSpPr>
          <p:cNvPr id="48" name="Text 40"/>
          <p:cNvSpPr txBox="1"/>
          <p:nvPr/>
        </p:nvSpPr>
        <p:spPr>
          <a:xfrm>
            <a:off x="8001000" y="853135"/>
            <a:ext cx="126187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UNFAIR ADVANTAGE</a:t>
            </a:r>
            <a:endParaRPr lang="en-US" sz="800" dirty="0"/>
          </a:p>
        </p:txBody>
      </p:sp>
      <p:sp>
        <p:nvSpPr>
          <p:cNvPr id="49" name="Shape 41"/>
          <p:cNvSpPr/>
          <p:nvPr/>
        </p:nvSpPr>
        <p:spPr>
          <a:xfrm>
            <a:off x="7963510" y="1058875"/>
            <a:ext cx="923544" cy="152705"/>
          </a:xfrm>
          <a:prstGeom prst="roundRect">
            <a:avLst>
              <a:gd name="adj" fmla="val 112275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50" name="Text 42"/>
          <p:cNvSpPr txBox="1"/>
          <p:nvPr/>
        </p:nvSpPr>
        <p:spPr>
          <a:xfrm>
            <a:off x="8020202" y="1068934"/>
            <a:ext cx="88605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STACK</a:t>
            </a:r>
            <a:endParaRPr lang="en-US" sz="800" dirty="0"/>
          </a:p>
        </p:txBody>
      </p:sp>
      <p:sp>
        <p:nvSpPr>
          <p:cNvPr id="51" name="Text 43"/>
          <p:cNvSpPr txBox="1"/>
          <p:nvPr/>
        </p:nvSpPr>
        <p:spPr>
          <a:xfrm>
            <a:off x="7963510" y="1215238"/>
            <a:ext cx="153436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sensor-to-dashboard.</a:t>
            </a:r>
            <a:endParaRPr lang="en-US" sz="800" dirty="0"/>
          </a:p>
        </p:txBody>
      </p:sp>
      <p:sp>
        <p:nvSpPr>
          <p:cNvPr id="52" name="Shape 44"/>
          <p:cNvSpPr/>
          <p:nvPr/>
        </p:nvSpPr>
        <p:spPr>
          <a:xfrm>
            <a:off x="7963510" y="1407262"/>
            <a:ext cx="800100" cy="152705"/>
          </a:xfrm>
          <a:prstGeom prst="roundRect">
            <a:avLst>
              <a:gd name="adj" fmla="val 112275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53" name="Text 45"/>
          <p:cNvSpPr txBox="1"/>
          <p:nvPr/>
        </p:nvSpPr>
        <p:spPr>
          <a:xfrm>
            <a:off x="8020202" y="1416406"/>
            <a:ext cx="76261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PROPRIETARY AI</a:t>
            </a:r>
            <a:endParaRPr lang="en-US" sz="800" dirty="0"/>
          </a:p>
        </p:txBody>
      </p:sp>
      <p:sp>
        <p:nvSpPr>
          <p:cNvPr id="54" name="Text 46"/>
          <p:cNvSpPr txBox="1"/>
          <p:nvPr/>
        </p:nvSpPr>
        <p:spPr>
          <a:xfrm>
            <a:off x="7963510" y="1563624"/>
            <a:ext cx="1638605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Trained on Indian geological data.</a:t>
            </a:r>
            <a:endParaRPr lang="en-US" sz="800" dirty="0"/>
          </a:p>
        </p:txBody>
      </p:sp>
      <p:sp>
        <p:nvSpPr>
          <p:cNvPr id="55" name="Shape 47"/>
          <p:cNvSpPr/>
          <p:nvPr/>
        </p:nvSpPr>
        <p:spPr>
          <a:xfrm>
            <a:off x="7710221" y="2882189"/>
            <a:ext cx="2057400" cy="2085746"/>
          </a:xfrm>
          <a:prstGeom prst="roundRect">
            <a:avLst>
              <a:gd name="adj" fmla="val 1646"/>
            </a:avLst>
          </a:prstGeom>
          <a:solidFill>
            <a:srgbClr val="1E293B">
              <a:alpha val="70000"/>
            </a:srgbClr>
          </a:solidFill>
          <a:ln/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56" name="Shape 48"/>
          <p:cNvSpPr/>
          <p:nvPr/>
        </p:nvSpPr>
        <p:spPr>
          <a:xfrm>
            <a:off x="7710221" y="2882189"/>
            <a:ext cx="2057400" cy="38405"/>
          </a:xfrm>
          <a:prstGeom prst="rect">
            <a:avLst/>
          </a:prstGeom>
          <a:solidFill>
            <a:srgbClr val="FBBF24"/>
          </a:solidFill>
          <a:ln/>
        </p:spPr>
      </p:sp>
      <p:pic>
        <p:nvPicPr>
          <p:cNvPr id="57" name="Image 6" descr="preencoded.png">    </p:cNvPr>
          <p:cNvPicPr>
            <a:picLocks noChangeAspect="1"/>
          </p:cNvPicPr>
          <p:nvPr/>
        </p:nvPicPr>
        <p:blipFill>
          <a:blip r:embed="rId7"/>
          <a:srcRect l="-4348" r="-4348" t="0" b="0"/>
          <a:stretch/>
        </p:blipFill>
        <p:spPr>
          <a:xfrm>
            <a:off x="7801661" y="3033979"/>
            <a:ext cx="114300" cy="105156"/>
          </a:xfrm>
          <a:prstGeom prst="rect">
            <a:avLst/>
          </a:prstGeom>
        </p:spPr>
      </p:pic>
      <p:sp>
        <p:nvSpPr>
          <p:cNvPr id="58" name="Text 49"/>
          <p:cNvSpPr txBox="1"/>
          <p:nvPr/>
        </p:nvSpPr>
        <p:spPr>
          <a:xfrm>
            <a:off x="7991856" y="3011119"/>
            <a:ext cx="69951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CHANNELS</a:t>
            </a:r>
            <a:endParaRPr lang="en-US" sz="800" dirty="0"/>
          </a:p>
        </p:txBody>
      </p:sp>
      <p:sp>
        <p:nvSpPr>
          <p:cNvPr id="59" name="Text 50"/>
          <p:cNvSpPr txBox="1"/>
          <p:nvPr/>
        </p:nvSpPr>
        <p:spPr>
          <a:xfrm>
            <a:off x="7953451" y="3207715"/>
            <a:ext cx="952805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Direct Sales (Pilots)</a:t>
            </a:r>
            <a:endParaRPr lang="en-US" sz="800" dirty="0"/>
          </a:p>
        </p:txBody>
      </p:sp>
      <p:sp>
        <p:nvSpPr>
          <p:cNvPr id="60" name="Text 51"/>
          <p:cNvSpPr txBox="1"/>
          <p:nvPr/>
        </p:nvSpPr>
        <p:spPr>
          <a:xfrm>
            <a:off x="7953451" y="3389681"/>
            <a:ext cx="1086307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Partnerships (Drones)</a:t>
            </a:r>
            <a:endParaRPr lang="en-US" sz="800" dirty="0"/>
          </a:p>
        </p:txBody>
      </p:sp>
      <p:sp>
        <p:nvSpPr>
          <p:cNvPr id="61" name="Text 52"/>
          <p:cNvSpPr txBox="1"/>
          <p:nvPr/>
        </p:nvSpPr>
        <p:spPr>
          <a:xfrm>
            <a:off x="7953451" y="3571646"/>
            <a:ext cx="86685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 Portal (Gov)</a:t>
            </a:r>
            <a:endParaRPr lang="en-US" sz="800" dirty="0"/>
          </a:p>
        </p:txBody>
      </p:sp>
      <p:sp>
        <p:nvSpPr>
          <p:cNvPr id="62" name="Text 53"/>
          <p:cNvSpPr txBox="1"/>
          <p:nvPr/>
        </p:nvSpPr>
        <p:spPr>
          <a:xfrm>
            <a:off x="7953451" y="3753612"/>
            <a:ext cx="9336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dirty="0">
                <a:solidFill>
                  <a:srgbClr val="CBD5E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Associations (FIMI)</a:t>
            </a:r>
            <a:endParaRPr lang="en-US" sz="800" dirty="0"/>
          </a:p>
        </p:txBody>
      </p:sp>
      <p:sp>
        <p:nvSpPr>
          <p:cNvPr id="63" name="Shape 54"/>
          <p:cNvSpPr/>
          <p:nvPr/>
        </p:nvSpPr>
        <p:spPr>
          <a:xfrm>
            <a:off x="9836201" y="724205"/>
            <a:ext cx="2057400" cy="4248302"/>
          </a:xfrm>
          <a:prstGeom prst="roundRect">
            <a:avLst>
              <a:gd name="adj" fmla="val 1646"/>
            </a:avLst>
          </a:prstGeom>
          <a:solidFill>
            <a:srgbClr val="431407">
              <a:alpha val="70000"/>
            </a:srgbClr>
          </a:solidFill>
          <a:ln w="50800">
            <a:solidFill>
              <a:srgbClr val="F97316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pic>
        <p:nvPicPr>
          <p:cNvPr id="64" name="Image 7" descr="preencoded.png">    </p:cNvPr>
          <p:cNvPicPr>
            <a:picLocks noChangeAspect="1"/>
          </p:cNvPicPr>
          <p:nvPr/>
        </p:nvPicPr>
        <p:blipFill>
          <a:blip r:embed="rId8"/>
          <a:srcRect l="-4261" r="-4261" t="0" b="0"/>
          <a:stretch/>
        </p:blipFill>
        <p:spPr>
          <a:xfrm>
            <a:off x="9937699" y="875995"/>
            <a:ext cx="142646" cy="105156"/>
          </a:xfrm>
          <a:prstGeom prst="rect">
            <a:avLst/>
          </a:prstGeom>
        </p:spPr>
      </p:pic>
      <p:sp>
        <p:nvSpPr>
          <p:cNvPr id="65" name="Text 55"/>
          <p:cNvSpPr txBox="1"/>
          <p:nvPr/>
        </p:nvSpPr>
        <p:spPr>
          <a:xfrm>
            <a:off x="10156241" y="853135"/>
            <a:ext cx="69037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SEGMENTS</a:t>
            </a:r>
            <a:endParaRPr lang="en-US" sz="800" dirty="0"/>
          </a:p>
        </p:txBody>
      </p:sp>
      <p:sp>
        <p:nvSpPr>
          <p:cNvPr id="66" name="Text 56"/>
          <p:cNvSpPr txBox="1"/>
          <p:nvPr/>
        </p:nvSpPr>
        <p:spPr>
          <a:xfrm>
            <a:off x="11349533" y="853135"/>
            <a:ext cx="51846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E2E8F0">
                    <a:alpha val="6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</a:t>
            </a:r>
            <a:endParaRPr lang="en-US" sz="800" dirty="0"/>
          </a:p>
        </p:txBody>
      </p:sp>
      <p:sp>
        <p:nvSpPr>
          <p:cNvPr id="67" name="Shape 57"/>
          <p:cNvSpPr/>
          <p:nvPr/>
        </p:nvSpPr>
        <p:spPr>
          <a:xfrm>
            <a:off x="9937699" y="1058875"/>
            <a:ext cx="1857146" cy="1067105"/>
          </a:xfrm>
          <a:prstGeom prst="roundRect">
            <a:avLst>
              <a:gd name="adj" fmla="val 3060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68" name="Text 58"/>
          <p:cNvSpPr txBox="1"/>
          <p:nvPr/>
        </p:nvSpPr>
        <p:spPr>
          <a:xfrm>
            <a:off x="10004450" y="1125626"/>
            <a:ext cx="18388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Contractors</a:t>
            </a:r>
            <a:endParaRPr lang="en-US" sz="1200" dirty="0"/>
          </a:p>
        </p:txBody>
      </p:sp>
      <p:sp>
        <p:nvSpPr>
          <p:cNvPr id="69" name="Text 59"/>
          <p:cNvSpPr txBox="1"/>
          <p:nvPr/>
        </p:nvSpPr>
        <p:spPr>
          <a:xfrm>
            <a:off x="10004450" y="1602029"/>
            <a:ext cx="18388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Mid-tier firms needing efficiency.</a:t>
            </a:r>
            <a:endParaRPr lang="en-US" sz="1200" dirty="0"/>
          </a:p>
        </p:txBody>
      </p:sp>
      <p:sp>
        <p:nvSpPr>
          <p:cNvPr id="70" name="Shape 60"/>
          <p:cNvSpPr/>
          <p:nvPr/>
        </p:nvSpPr>
        <p:spPr>
          <a:xfrm>
            <a:off x="9937699" y="2201875"/>
            <a:ext cx="1857146" cy="609905"/>
          </a:xfrm>
          <a:prstGeom prst="roundRect">
            <a:avLst>
              <a:gd name="adj" fmla="val 9370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71" name="Text 61"/>
          <p:cNvSpPr txBox="1"/>
          <p:nvPr/>
        </p:nvSpPr>
        <p:spPr>
          <a:xfrm>
            <a:off x="10004450" y="2268626"/>
            <a:ext cx="1838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PSUs / Government</a:t>
            </a:r>
            <a:endParaRPr lang="en-US" sz="1200" dirty="0"/>
          </a:p>
        </p:txBody>
      </p:sp>
      <p:sp>
        <p:nvSpPr>
          <p:cNvPr id="72" name="Text 62"/>
          <p:cNvSpPr txBox="1"/>
          <p:nvPr/>
        </p:nvSpPr>
        <p:spPr>
          <a:xfrm>
            <a:off x="10004450" y="2516429"/>
            <a:ext cx="1838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Coal India, OMC, NMDC.</a:t>
            </a:r>
            <a:endParaRPr lang="en-US" sz="1200" dirty="0"/>
          </a:p>
        </p:txBody>
      </p:sp>
      <p:sp>
        <p:nvSpPr>
          <p:cNvPr id="73" name="Shape 63"/>
          <p:cNvSpPr/>
          <p:nvPr/>
        </p:nvSpPr>
        <p:spPr>
          <a:xfrm>
            <a:off x="9937699" y="2887675"/>
            <a:ext cx="1857146" cy="609905"/>
          </a:xfrm>
          <a:prstGeom prst="roundRect">
            <a:avLst>
              <a:gd name="adj" fmla="val 9370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74" name="Text 64"/>
          <p:cNvSpPr txBox="1"/>
          <p:nvPr/>
        </p:nvSpPr>
        <p:spPr>
          <a:xfrm>
            <a:off x="10004450" y="2954426"/>
            <a:ext cx="1838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EPC Firms</a:t>
            </a:r>
            <a:endParaRPr lang="en-US" sz="1200" dirty="0"/>
          </a:p>
        </p:txBody>
      </p:sp>
      <p:sp>
        <p:nvSpPr>
          <p:cNvPr id="75" name="Text 65"/>
          <p:cNvSpPr txBox="1"/>
          <p:nvPr/>
        </p:nvSpPr>
        <p:spPr>
          <a:xfrm>
            <a:off x="10004450" y="3202229"/>
            <a:ext cx="1838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Infrastructure verticals.</a:t>
            </a:r>
            <a:endParaRPr lang="en-US" sz="1200" dirty="0"/>
          </a:p>
        </p:txBody>
      </p:sp>
      <p:sp>
        <p:nvSpPr>
          <p:cNvPr id="76" name="Shape 66"/>
          <p:cNvSpPr/>
          <p:nvPr/>
        </p:nvSpPr>
        <p:spPr>
          <a:xfrm>
            <a:off x="9937699" y="4129430"/>
            <a:ext cx="1857146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77" name="Text 67"/>
          <p:cNvSpPr txBox="1"/>
          <p:nvPr/>
        </p:nvSpPr>
        <p:spPr>
          <a:xfrm>
            <a:off x="9937699" y="4176979"/>
            <a:ext cx="19723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Adopters</a:t>
            </a:r>
            <a:endParaRPr lang="en-US" sz="1200" dirty="0"/>
          </a:p>
        </p:txBody>
      </p:sp>
      <p:sp>
        <p:nvSpPr>
          <p:cNvPr id="78" name="Text 68"/>
          <p:cNvSpPr txBox="1"/>
          <p:nvPr/>
        </p:nvSpPr>
        <p:spPr>
          <a:xfrm>
            <a:off x="9937699" y="4405579"/>
            <a:ext cx="19723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Contractors in Odisha/Jharkhand.</a:t>
            </a:r>
            <a:endParaRPr lang="en-US" sz="1200" dirty="0"/>
          </a:p>
        </p:txBody>
      </p:sp>
      <p:sp>
        <p:nvSpPr>
          <p:cNvPr id="79" name="Shape 69"/>
          <p:cNvSpPr/>
          <p:nvPr/>
        </p:nvSpPr>
        <p:spPr>
          <a:xfrm>
            <a:off x="304495" y="5040173"/>
            <a:ext cx="4181551" cy="1666951"/>
          </a:xfrm>
          <a:prstGeom prst="roundRect">
            <a:avLst>
              <a:gd name="adj" fmla="val 2508"/>
            </a:avLst>
          </a:prstGeom>
          <a:solidFill>
            <a:srgbClr val="0F172A">
              <a:alpha val="80000"/>
            </a:srgbClr>
          </a:solidFill>
          <a:ln w="12700">
            <a:solidFill>
              <a:srgbClr val="475569">
                <a:alpha val="50000"/>
              </a:srgbClr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pic>
        <p:nvPicPr>
          <p:cNvPr id="80" name="Image 8" descr="preencoded.png">    </p:cNvPr>
          <p:cNvPicPr>
            <a:picLocks noChangeAspect="1"/>
          </p:cNvPicPr>
          <p:nvPr/>
        </p:nvPicPr>
        <p:blipFill>
          <a:blip r:embed="rId9"/>
          <a:srcRect l="-4348" r="-4348" t="0" b="0"/>
          <a:stretch/>
        </p:blipFill>
        <p:spPr>
          <a:xfrm>
            <a:off x="405994" y="5163617"/>
            <a:ext cx="114300" cy="105156"/>
          </a:xfrm>
          <a:prstGeom prst="rect">
            <a:avLst/>
          </a:prstGeom>
        </p:spPr>
      </p:pic>
      <p:sp>
        <p:nvSpPr>
          <p:cNvPr id="81" name="Text 70"/>
          <p:cNvSpPr txBox="1"/>
          <p:nvPr/>
        </p:nvSpPr>
        <p:spPr>
          <a:xfrm>
            <a:off x="596189" y="5140757"/>
            <a:ext cx="107076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STRUCTURE</a:t>
            </a:r>
            <a:endParaRPr lang="en-US" sz="800" dirty="0"/>
          </a:p>
        </p:txBody>
      </p:sp>
      <p:pic>
        <p:nvPicPr>
          <p:cNvPr id="82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405994" y="5747004"/>
            <a:ext cx="152705" cy="152705"/>
          </a:xfrm>
          <a:prstGeom prst="rect">
            <a:avLst/>
          </a:prstGeom>
        </p:spPr>
      </p:pic>
      <p:sp>
        <p:nvSpPr>
          <p:cNvPr id="83" name="Text 71"/>
          <p:cNvSpPr txBox="1"/>
          <p:nvPr/>
        </p:nvSpPr>
        <p:spPr>
          <a:xfrm>
            <a:off x="596189" y="5708599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R&amp;D (HW &amp; AI)</a:t>
            </a:r>
            <a:endParaRPr lang="en-US" sz="1200" dirty="0"/>
          </a:p>
        </p:txBody>
      </p:sp>
      <p:pic>
        <p:nvPicPr>
          <p:cNvPr id="84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2431390" y="5747004"/>
            <a:ext cx="152705" cy="152705"/>
          </a:xfrm>
          <a:prstGeom prst="rect">
            <a:avLst/>
          </a:prstGeom>
        </p:spPr>
      </p:pic>
      <p:sp>
        <p:nvSpPr>
          <p:cNvPr id="85" name="Text 72"/>
          <p:cNvSpPr txBox="1"/>
          <p:nvPr/>
        </p:nvSpPr>
        <p:spPr>
          <a:xfrm>
            <a:off x="2621585" y="5708599"/>
            <a:ext cx="9244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Cloud/Data</a:t>
            </a:r>
            <a:endParaRPr lang="en-US" sz="1200" dirty="0"/>
          </a:p>
        </p:txBody>
      </p:sp>
      <p:pic>
        <p:nvPicPr>
          <p:cNvPr id="86" name="Image 11" descr="preencoded.png">    </p:cNvPr>
          <p:cNvPicPr>
            <a:picLocks noChangeAspect="1"/>
          </p:cNvPicPr>
          <p:nvPr/>
        </p:nvPicPr>
        <p:blipFill>
          <a:blip r:embed="rId12"/>
          <a:srcRect l="-33" r="-33" t="0" b="0"/>
          <a:stretch/>
        </p:blipFill>
        <p:spPr>
          <a:xfrm>
            <a:off x="405994" y="6051499"/>
            <a:ext cx="171907" cy="152705"/>
          </a:xfrm>
          <a:prstGeom prst="rect">
            <a:avLst/>
          </a:prstGeom>
        </p:spPr>
      </p:pic>
      <p:sp>
        <p:nvSpPr>
          <p:cNvPr id="87" name="Text 73"/>
          <p:cNvSpPr txBox="1"/>
          <p:nvPr/>
        </p:nvSpPr>
        <p:spPr>
          <a:xfrm>
            <a:off x="615391" y="6014009"/>
            <a:ext cx="7818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Field Ops</a:t>
            </a:r>
            <a:endParaRPr lang="en-US" sz="1200" dirty="0"/>
          </a:p>
        </p:txBody>
      </p:sp>
      <p:pic>
        <p:nvPicPr>
          <p:cNvPr id="88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2431390" y="6051499"/>
            <a:ext cx="152705" cy="152705"/>
          </a:xfrm>
          <a:prstGeom prst="rect">
            <a:avLst/>
          </a:prstGeom>
        </p:spPr>
      </p:pic>
      <p:sp>
        <p:nvSpPr>
          <p:cNvPr id="89" name="Text 74"/>
          <p:cNvSpPr txBox="1"/>
          <p:nvPr/>
        </p:nvSpPr>
        <p:spPr>
          <a:xfrm>
            <a:off x="2621585" y="6014009"/>
            <a:ext cx="752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Sales/BD</a:t>
            </a:r>
            <a:endParaRPr lang="en-US" sz="1200" dirty="0"/>
          </a:p>
        </p:txBody>
      </p:sp>
      <p:sp>
        <p:nvSpPr>
          <p:cNvPr id="90" name="Shape 75"/>
          <p:cNvSpPr/>
          <p:nvPr/>
        </p:nvSpPr>
        <p:spPr>
          <a:xfrm>
            <a:off x="4558284" y="5040173"/>
            <a:ext cx="7334402" cy="1666951"/>
          </a:xfrm>
          <a:prstGeom prst="roundRect">
            <a:avLst>
              <a:gd name="adj" fmla="val 2508"/>
            </a:avLst>
          </a:prstGeom>
          <a:solidFill>
            <a:srgbClr val="0F172A">
              <a:alpha val="80000"/>
            </a:srgbClr>
          </a:solidFill>
          <a:ln w="12700">
            <a:solidFill>
              <a:srgbClr val="475569">
                <a:alpha val="50000"/>
              </a:srgbClr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pic>
        <p:nvPicPr>
          <p:cNvPr id="91" name="Image 13" descr="preencoded.png">    </p:cNvPr>
          <p:cNvPicPr>
            <a:picLocks noChangeAspect="1"/>
          </p:cNvPicPr>
          <p:nvPr/>
        </p:nvPicPr>
        <p:blipFill>
          <a:blip r:embed="rId14"/>
          <a:srcRect l="-2174" r="-2174" t="0" b="0"/>
          <a:stretch/>
        </p:blipFill>
        <p:spPr>
          <a:xfrm>
            <a:off x="4658868" y="5163617"/>
            <a:ext cx="123444" cy="105156"/>
          </a:xfrm>
          <a:prstGeom prst="rect">
            <a:avLst/>
          </a:prstGeom>
        </p:spPr>
      </p:pic>
      <p:sp>
        <p:nvSpPr>
          <p:cNvPr id="92" name="Text 76"/>
          <p:cNvSpPr txBox="1"/>
          <p:nvPr/>
        </p:nvSpPr>
        <p:spPr>
          <a:xfrm>
            <a:off x="4859122" y="5140757"/>
            <a:ext cx="116677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STREAMS</a:t>
            </a:r>
            <a:endParaRPr lang="en-US" sz="800" dirty="0"/>
          </a:p>
        </p:txBody>
      </p:sp>
      <p:sp>
        <p:nvSpPr>
          <p:cNvPr id="93" name="Shape 77"/>
          <p:cNvSpPr/>
          <p:nvPr/>
        </p:nvSpPr>
        <p:spPr>
          <a:xfrm>
            <a:off x="4658868" y="5346497"/>
            <a:ext cx="2333549" cy="1266444"/>
          </a:xfrm>
          <a:prstGeom prst="roundRect">
            <a:avLst>
              <a:gd name="adj" fmla="val 2171"/>
            </a:avLst>
          </a:prstGeom>
          <a:noFill/>
          <a:ln w="12700">
            <a:solidFill>
              <a:srgbClr val="374151"/>
            </a:solidFill>
            <a:prstDash val="solid"/>
          </a:ln>
        </p:spPr>
      </p:sp>
      <p:pic>
        <p:nvPicPr>
          <p:cNvPr id="94" name="Image 14" descr="preencoded.png">    </p:cNvPr>
          <p:cNvPicPr>
            <a:picLocks noChangeAspect="1"/>
          </p:cNvPicPr>
          <p:nvPr/>
        </p:nvPicPr>
        <p:blipFill>
          <a:blip r:embed="rId15"/>
          <a:srcRect l="-906486" r="-906486" t="0" b="0"/>
          <a:stretch/>
        </p:blipFill>
        <p:spPr>
          <a:xfrm>
            <a:off x="4725619" y="5661050"/>
            <a:ext cx="2190902" cy="152705"/>
          </a:xfrm>
          <a:prstGeom prst="rect">
            <a:avLst/>
          </a:prstGeom>
        </p:spPr>
      </p:pic>
      <p:sp>
        <p:nvSpPr>
          <p:cNvPr id="95" name="Text 78"/>
          <p:cNvSpPr txBox="1"/>
          <p:nvPr/>
        </p:nvSpPr>
        <p:spPr>
          <a:xfrm>
            <a:off x="4668012" y="5832958"/>
            <a:ext cx="2315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spc="30" kern="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Consultancy</a:t>
            </a:r>
            <a:endParaRPr lang="en-US" sz="1200" dirty="0"/>
          </a:p>
        </p:txBody>
      </p:sp>
      <p:sp>
        <p:nvSpPr>
          <p:cNvPr id="96" name="Text 79"/>
          <p:cNvSpPr txBox="1"/>
          <p:nvPr/>
        </p:nvSpPr>
        <p:spPr>
          <a:xfrm>
            <a:off x="4668012" y="6061558"/>
            <a:ext cx="2315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Pilot Fees</a:t>
            </a:r>
            <a:endParaRPr lang="en-US" sz="1200" dirty="0"/>
          </a:p>
        </p:txBody>
      </p:sp>
      <p:sp>
        <p:nvSpPr>
          <p:cNvPr id="97" name="Shape 80"/>
          <p:cNvSpPr/>
          <p:nvPr/>
        </p:nvSpPr>
        <p:spPr>
          <a:xfrm>
            <a:off x="7060082" y="5346497"/>
            <a:ext cx="2333549" cy="1266444"/>
          </a:xfrm>
          <a:prstGeom prst="roundRect">
            <a:avLst>
              <a:gd name="adj" fmla="val 2171"/>
            </a:avLst>
          </a:prstGeom>
          <a:noFill/>
          <a:ln w="12700">
            <a:solidFill>
              <a:srgbClr val="374151"/>
            </a:solidFill>
            <a:prstDash val="solid"/>
          </a:ln>
        </p:spPr>
      </p:sp>
      <p:pic>
        <p:nvPicPr>
          <p:cNvPr id="98" name="Image 15" descr="preencoded.png">    </p:cNvPr>
          <p:cNvPicPr>
            <a:picLocks noChangeAspect="1"/>
          </p:cNvPicPr>
          <p:nvPr/>
        </p:nvPicPr>
        <p:blipFill>
          <a:blip r:embed="rId16"/>
          <a:srcRect l="-667364" r="-667364" t="0" b="0"/>
          <a:stretch/>
        </p:blipFill>
        <p:spPr>
          <a:xfrm>
            <a:off x="7126834" y="5661050"/>
            <a:ext cx="2190902" cy="152705"/>
          </a:xfrm>
          <a:prstGeom prst="rect">
            <a:avLst/>
          </a:prstGeom>
        </p:spPr>
      </p:pic>
      <p:sp>
        <p:nvSpPr>
          <p:cNvPr id="99" name="Text 81"/>
          <p:cNvSpPr txBox="1"/>
          <p:nvPr/>
        </p:nvSpPr>
        <p:spPr>
          <a:xfrm>
            <a:off x="7069226" y="5832958"/>
            <a:ext cx="2315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spc="30" kern="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Recurring</a:t>
            </a:r>
            <a:endParaRPr lang="en-US" sz="1200" dirty="0"/>
          </a:p>
        </p:txBody>
      </p:sp>
      <p:sp>
        <p:nvSpPr>
          <p:cNvPr id="100" name="Text 82"/>
          <p:cNvSpPr txBox="1"/>
          <p:nvPr/>
        </p:nvSpPr>
        <p:spPr>
          <a:xfrm>
            <a:off x="7069226" y="6061558"/>
            <a:ext cx="2315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SaaS Licensing</a:t>
            </a:r>
            <a:endParaRPr lang="en-US" sz="1200" dirty="0"/>
          </a:p>
        </p:txBody>
      </p:sp>
      <p:sp>
        <p:nvSpPr>
          <p:cNvPr id="101" name="Shape 83"/>
          <p:cNvSpPr/>
          <p:nvPr/>
        </p:nvSpPr>
        <p:spPr>
          <a:xfrm>
            <a:off x="9461297" y="5346497"/>
            <a:ext cx="2333549" cy="1266444"/>
          </a:xfrm>
          <a:prstGeom prst="roundRect">
            <a:avLst>
              <a:gd name="adj" fmla="val 2171"/>
            </a:avLst>
          </a:prstGeom>
          <a:noFill/>
          <a:ln w="12700">
            <a:solidFill>
              <a:srgbClr val="374151"/>
            </a:solidFill>
            <a:prstDash val="solid"/>
          </a:ln>
        </p:spPr>
      </p:sp>
      <p:pic>
        <p:nvPicPr>
          <p:cNvPr id="102" name="Image 16" descr="preencoded.png">    </p:cNvPr>
          <p:cNvPicPr>
            <a:picLocks noChangeAspect="1"/>
          </p:cNvPicPr>
          <p:nvPr/>
        </p:nvPicPr>
        <p:blipFill>
          <a:blip r:embed="rId17"/>
          <a:srcRect l="-523891" r="-523891" t="0" b="0"/>
          <a:stretch/>
        </p:blipFill>
        <p:spPr>
          <a:xfrm>
            <a:off x="9528048" y="5661050"/>
            <a:ext cx="2190902" cy="152705"/>
          </a:xfrm>
          <a:prstGeom prst="rect">
            <a:avLst/>
          </a:prstGeom>
        </p:spPr>
      </p:pic>
      <p:sp>
        <p:nvSpPr>
          <p:cNvPr id="103" name="Text 84"/>
          <p:cNvSpPr txBox="1"/>
          <p:nvPr/>
        </p:nvSpPr>
        <p:spPr>
          <a:xfrm>
            <a:off x="9470441" y="5832958"/>
            <a:ext cx="2315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spc="30" kern="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Hardware</a:t>
            </a:r>
            <a:endParaRPr lang="en-US" sz="1200" dirty="0"/>
          </a:p>
        </p:txBody>
      </p:sp>
      <p:sp>
        <p:nvSpPr>
          <p:cNvPr id="104" name="Text 85"/>
          <p:cNvSpPr txBox="1"/>
          <p:nvPr/>
        </p:nvSpPr>
        <p:spPr>
          <a:xfrm>
            <a:off x="9470441" y="6061558"/>
            <a:ext cx="2315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Sensor Sales</a:t>
            </a:r>
            <a:endParaRPr lang="en-US" sz="1200" dirty="0"/>
          </a:p>
        </p:txBody>
      </p:sp>
      <p:sp>
        <p:nvSpPr>
          <p:cNvPr id="105" name="Shape 86"/>
          <p:cNvSpPr/>
          <p:nvPr/>
        </p:nvSpPr>
        <p:spPr>
          <a:xfrm>
            <a:off x="4542739" y="702259"/>
            <a:ext cx="3114446" cy="4286707"/>
          </a:xfrm>
          <a:prstGeom prst="roundRect">
            <a:avLst>
              <a:gd name="adj" fmla="val 718"/>
            </a:avLst>
          </a:prstGeom>
          <a:solidFill>
            <a:srgbClr val="312E81">
              <a:alpha val="85000"/>
            </a:srgbClr>
          </a:solidFill>
          <a:ln w="50800">
            <a:solidFill>
              <a:srgbClr val="818CF8"/>
            </a:solidFill>
            <a:prstDash val="solid"/>
          </a:ln>
          <a:effectLst>
            <a:outerShdw sx="100000" sy="100000" kx="0" ky="0" algn="bl" rotWithShape="0" blurRad="190500" dist="12700" dir="16200000">
              <a:srgbClr val="6366f1">
                <a:alpha val="20000"/>
              </a:srgbClr>
            </a:outerShdw>
          </a:effectLst>
        </p:spPr>
      </p:sp>
      <p:sp>
        <p:nvSpPr>
          <p:cNvPr id="106" name="Shape 87"/>
          <p:cNvSpPr/>
          <p:nvPr/>
        </p:nvSpPr>
        <p:spPr>
          <a:xfrm>
            <a:off x="4644238" y="1043330"/>
            <a:ext cx="2905049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07" name="Shape 88"/>
          <p:cNvSpPr/>
          <p:nvPr/>
        </p:nvSpPr>
        <p:spPr>
          <a:xfrm>
            <a:off x="4644238" y="2397557"/>
            <a:ext cx="2905049" cy="371246"/>
          </a:xfrm>
          <a:prstGeom prst="roundRect">
            <a:avLst>
              <a:gd name="adj" fmla="val 25262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08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-514" b="-514"/>
          <a:stretch/>
        </p:blipFill>
        <p:spPr>
          <a:xfrm>
            <a:off x="4711903" y="2503627"/>
            <a:ext cx="200254" cy="161849"/>
          </a:xfrm>
          <a:prstGeom prst="rect">
            <a:avLst/>
          </a:prstGeom>
        </p:spPr>
      </p:pic>
      <p:sp>
        <p:nvSpPr>
          <p:cNvPr id="109" name="Shape 89"/>
          <p:cNvSpPr/>
          <p:nvPr/>
        </p:nvSpPr>
        <p:spPr>
          <a:xfrm>
            <a:off x="4644238" y="2820924"/>
            <a:ext cx="2905049" cy="371246"/>
          </a:xfrm>
          <a:prstGeom prst="roundRect">
            <a:avLst>
              <a:gd name="adj" fmla="val 25262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10" name="Image 18" descr="preencoded.png">    </p:cNvPr>
          <p:cNvPicPr>
            <a:picLocks noChangeAspect="1"/>
          </p:cNvPicPr>
          <p:nvPr/>
        </p:nvPicPr>
        <p:blipFill>
          <a:blip r:embed="rId19"/>
          <a:srcRect l="-363" r="-363" t="0" b="0"/>
          <a:stretch/>
        </p:blipFill>
        <p:spPr>
          <a:xfrm>
            <a:off x="4711903" y="2926994"/>
            <a:ext cx="142646" cy="161849"/>
          </a:xfrm>
          <a:prstGeom prst="rect">
            <a:avLst/>
          </a:prstGeom>
        </p:spPr>
      </p:pic>
      <p:sp>
        <p:nvSpPr>
          <p:cNvPr id="111" name="Shape 90"/>
          <p:cNvSpPr/>
          <p:nvPr/>
        </p:nvSpPr>
        <p:spPr>
          <a:xfrm>
            <a:off x="4644238" y="3244291"/>
            <a:ext cx="2905049" cy="371246"/>
          </a:xfrm>
          <a:prstGeom prst="roundRect">
            <a:avLst>
              <a:gd name="adj" fmla="val 25262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12" name="Image 19" descr="preencoded.png">    </p:cNvPr>
          <p:cNvPicPr>
            <a:picLocks noChangeAspect="1"/>
          </p:cNvPicPr>
          <p:nvPr/>
        </p:nvPicPr>
        <p:blipFill>
          <a:blip r:embed="rId20"/>
          <a:srcRect l="-847" r="-847" t="0" b="0"/>
          <a:stretch/>
        </p:blipFill>
        <p:spPr>
          <a:xfrm>
            <a:off x="4711903" y="3350362"/>
            <a:ext cx="123444" cy="161849"/>
          </a:xfrm>
          <a:prstGeom prst="rect">
            <a:avLst/>
          </a:prstGeom>
        </p:spPr>
      </p:pic>
      <p:sp>
        <p:nvSpPr>
          <p:cNvPr id="113" name="Shape 91"/>
          <p:cNvSpPr/>
          <p:nvPr/>
        </p:nvSpPr>
        <p:spPr>
          <a:xfrm>
            <a:off x="4644238" y="4304081"/>
            <a:ext cx="2905049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4" name="Text 92"/>
          <p:cNvSpPr txBox="1"/>
          <p:nvPr/>
        </p:nvSpPr>
        <p:spPr>
          <a:xfrm>
            <a:off x="4587545" y="4652467"/>
            <a:ext cx="3020263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C7D2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"Android for the Indian Mine"</a:t>
            </a:r>
            <a:endParaRPr lang="en-US" sz="1200" dirty="0"/>
          </a:p>
        </p:txBody>
      </p:sp>
      <p:pic>
        <p:nvPicPr>
          <p:cNvPr id="115" name="Image 20" descr="preencoded.png">    </p:cNvPr>
          <p:cNvPicPr>
            <a:picLocks noChangeAspect="1"/>
          </p:cNvPicPr>
          <p:nvPr/>
        </p:nvPicPr>
        <p:blipFill>
          <a:blip r:embed="rId21"/>
          <a:srcRect l="-4000" r="-4000" t="0" b="0"/>
          <a:stretch/>
        </p:blipFill>
        <p:spPr>
          <a:xfrm>
            <a:off x="4644238" y="856793"/>
            <a:ext cx="123444" cy="114300"/>
          </a:xfrm>
          <a:prstGeom prst="rect">
            <a:avLst/>
          </a:prstGeom>
        </p:spPr>
      </p:pic>
      <p:sp>
        <p:nvSpPr>
          <p:cNvPr id="116" name="Text 93"/>
          <p:cNvSpPr txBox="1"/>
          <p:nvPr/>
        </p:nvSpPr>
        <p:spPr>
          <a:xfrm>
            <a:off x="4837176" y="833018"/>
            <a:ext cx="17949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800" b="1" spc="42" kern="0" dirty="0">
                <a:solidFill>
                  <a:srgbClr val="A5B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VALUE PROPOSITION</a:t>
            </a:r>
            <a:endParaRPr lang="en-US" sz="800" dirty="0"/>
          </a:p>
        </p:txBody>
      </p:sp>
      <p:sp>
        <p:nvSpPr>
          <p:cNvPr id="117" name="Text 94"/>
          <p:cNvSpPr txBox="1"/>
          <p:nvPr/>
        </p:nvSpPr>
        <p:spPr>
          <a:xfrm>
            <a:off x="4981651" y="2474366"/>
            <a:ext cx="180045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0E7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Integration</a:t>
            </a:r>
            <a:endParaRPr lang="en-US" sz="1200" dirty="0"/>
          </a:p>
        </p:txBody>
      </p:sp>
      <p:sp>
        <p:nvSpPr>
          <p:cNvPr id="118" name="Text 95"/>
          <p:cNvSpPr txBox="1"/>
          <p:nvPr/>
        </p:nvSpPr>
        <p:spPr>
          <a:xfrm>
            <a:off x="4923130" y="2897734"/>
            <a:ext cx="1991563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0E7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1/5th Cost of Incumbents</a:t>
            </a:r>
            <a:endParaRPr lang="en-US" sz="1200" dirty="0"/>
          </a:p>
        </p:txBody>
      </p:sp>
      <p:sp>
        <p:nvSpPr>
          <p:cNvPr id="119" name="Text 96"/>
          <p:cNvSpPr txBox="1"/>
          <p:nvPr/>
        </p:nvSpPr>
        <p:spPr>
          <a:xfrm>
            <a:off x="4903927" y="3321101"/>
            <a:ext cx="1867205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E0E7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Zero-Touch Compliance</a:t>
            </a:r>
            <a:endParaRPr lang="en-US" sz="1200" dirty="0"/>
          </a:p>
        </p:txBody>
      </p:sp>
      <p:sp>
        <p:nvSpPr>
          <p:cNvPr id="120" name="Shape 97"/>
          <p:cNvSpPr/>
          <p:nvPr/>
        </p:nvSpPr>
        <p:spPr>
          <a:xfrm>
            <a:off x="5594299" y="4467758"/>
            <a:ext cx="1009498" cy="152705"/>
          </a:xfrm>
          <a:prstGeom prst="roundRect">
            <a:avLst>
              <a:gd name="adj" fmla="val 112275"/>
            </a:avLst>
          </a:prstGeom>
          <a:solidFill>
            <a:srgbClr val="4F46E5"/>
          </a:solidFill>
          <a:ln/>
        </p:spPr>
      </p:sp>
      <p:sp>
        <p:nvSpPr>
          <p:cNvPr id="121" name="Text 98"/>
          <p:cNvSpPr txBox="1"/>
          <p:nvPr/>
        </p:nvSpPr>
        <p:spPr>
          <a:xfrm>
            <a:off x="5604358" y="4476902"/>
            <a:ext cx="991210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HIGH-LEVEL CONCEPT</a:t>
            </a:r>
            <a:endParaRPr lang="en-US" sz="800" dirty="0"/>
          </a:p>
        </p:txBody>
      </p:sp>
      <p:pic>
        <p:nvPicPr>
          <p:cNvPr id="122" name="Image 21" descr="preencoded.png">    </p:cNvPr>
          <p:cNvPicPr>
            <a:picLocks noChangeAspect="1"/>
          </p:cNvPicPr>
          <p:nvPr/>
        </p:nvPicPr>
        <p:blipFill>
          <a:blip r:embed="rId22">
            <a:alphaModFix amt="56000"/>
          </a:blip>
          <a:srcRect l="-1358" r="-1358" t="0" b="0"/>
          <a:stretch/>
        </p:blipFill>
        <p:spPr>
          <a:xfrm>
            <a:off x="7413041" y="856793"/>
            <a:ext cx="142646" cy="123444"/>
          </a:xfrm>
          <a:prstGeom prst="rect">
            <a:avLst/>
          </a:prstGeom>
        </p:spPr>
      </p:pic>
      <p:sp>
        <p:nvSpPr>
          <p:cNvPr id="123" name="Shape 99"/>
          <p:cNvSpPr/>
          <p:nvPr/>
        </p:nvSpPr>
        <p:spPr>
          <a:xfrm>
            <a:off x="4644238" y="1089050"/>
            <a:ext cx="2905049" cy="1238098"/>
          </a:xfrm>
          <a:prstGeom prst="roundRect">
            <a:avLst>
              <a:gd name="adj" fmla="val 4545"/>
            </a:avLst>
          </a:prstGeom>
          <a:solidFill>
            <a:srgbClr val="FFFFFF">
              <a:alpha val="5000"/>
            </a:srgbClr>
          </a:solidFill>
          <a:ln/>
        </p:spPr>
      </p:sp>
      <p:sp>
        <p:nvSpPr>
          <p:cNvPr id="124" name="Shape 100"/>
          <p:cNvSpPr/>
          <p:nvPr/>
        </p:nvSpPr>
        <p:spPr>
          <a:xfrm>
            <a:off x="4721047" y="1013155"/>
            <a:ext cx="235915" cy="274320"/>
          </a:xfrm>
          <a:prstGeom prst="rect">
            <a:avLst/>
          </a:prstGeom>
          <a:solidFill>
            <a:srgbClr val="0B1120"/>
          </a:solidFill>
          <a:ln/>
        </p:spPr>
      </p:sp>
      <p:sp>
        <p:nvSpPr>
          <p:cNvPr id="125" name="Text 101"/>
          <p:cNvSpPr txBox="1"/>
          <p:nvPr/>
        </p:nvSpPr>
        <p:spPr>
          <a:xfrm>
            <a:off x="4702759" y="1205179"/>
            <a:ext cx="2791663" cy="101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b="1" i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 first unified, affordable Mining 4.0 platform optimized specifically for Indian geology and workflows."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Visual Extract to PPTX Converter</cp:lastModifiedBy>
  <cp:revision>1</cp:revision>
  <dcterms:created xsi:type="dcterms:W3CDTF">2026-01-20T19:01:25Z</dcterms:created>
  <dcterms:modified xsi:type="dcterms:W3CDTF">2026-01-20T19:01:25Z</dcterms:modified>
</cp:coreProperties>
</file>